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284" r:id="rId3"/>
    <p:sldId id="271" r:id="rId4"/>
    <p:sldId id="283" r:id="rId5"/>
    <p:sldId id="282" r:id="rId6"/>
    <p:sldId id="279" r:id="rId7"/>
    <p:sldId id="273" r:id="rId8"/>
    <p:sldId id="272" r:id="rId9"/>
    <p:sldId id="280" r:id="rId10"/>
    <p:sldId id="277" r:id="rId11"/>
    <p:sldId id="259" r:id="rId12"/>
    <p:sldId id="281" r:id="rId13"/>
    <p:sldId id="274" r:id="rId14"/>
    <p:sldId id="266" r:id="rId15"/>
    <p:sldId id="267" r:id="rId16"/>
    <p:sldId id="307" r:id="rId17"/>
    <p:sldId id="308" r:id="rId18"/>
    <p:sldId id="309" r:id="rId19"/>
    <p:sldId id="310" r:id="rId20"/>
    <p:sldId id="311" r:id="rId21"/>
    <p:sldId id="312" r:id="rId22"/>
    <p:sldId id="313" r:id="rId23"/>
    <p:sldId id="270" r:id="rId24"/>
    <p:sldId id="31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24"/>
  </p:normalViewPr>
  <p:slideViewPr>
    <p:cSldViewPr snapToObjects="1">
      <p:cViewPr varScale="1">
        <p:scale>
          <a:sx n="90" d="100"/>
          <a:sy n="90" d="100"/>
        </p:scale>
        <p:origin x="11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3/17/16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3/17/16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3/17/16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3/17/16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rjwdavidson@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aw.umich.edu/special/exoneration/Pages/about.aspx" TargetMode="External"/><Relationship Id="rId4" Type="http://schemas.openxmlformats.org/officeDocument/2006/relationships/hyperlink" Target="https://www.dallascounty.org/department/da/conviction_integrity.php" TargetMode="External"/><Relationship Id="rId1" Type="http://schemas.openxmlformats.org/officeDocument/2006/relationships/slideLayout" Target="../slideLayouts/slideLayout2.xml"/><Relationship Id="rId2" Type="http://schemas.openxmlformats.org/officeDocument/2006/relationships/hyperlink" Target="http://www.ipoftexa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False Confessions</a:t>
            </a:r>
          </a:p>
        </p:txBody>
      </p:sp>
      <p:sp>
        <p:nvSpPr>
          <p:cNvPr id="4" name="TextBox 3"/>
          <p:cNvSpPr txBox="1"/>
          <p:nvPr/>
        </p:nvSpPr>
        <p:spPr>
          <a:xfrm>
            <a:off x="1155700" y="4979988"/>
            <a:ext cx="3435350" cy="2585323"/>
          </a:xfrm>
          <a:prstGeom prst="rect">
            <a:avLst/>
          </a:prstGeom>
        </p:spPr>
        <p:txBody>
          <a:bodyPr rtlCol="0">
            <a:spAutoFit/>
          </a:bodyPr>
          <a:lstStyle/>
          <a:p>
            <a:pPr algn="ctr"/>
            <a:r>
              <a:rPr lang="en-US" dirty="0"/>
              <a:t>James Davidson Ph.D.</a:t>
            </a:r>
          </a:p>
          <a:p>
            <a:pPr algn="ctr"/>
            <a:r>
              <a:rPr lang="en-US" dirty="0"/>
              <a:t>Dallas | Plano | Lewisville</a:t>
            </a:r>
          </a:p>
          <a:p>
            <a:pPr algn="ctr"/>
            <a:r>
              <a:rPr lang="en-US" dirty="0"/>
              <a:t>(972) 876-8180 Cell</a:t>
            </a:r>
          </a:p>
          <a:p>
            <a:pPr algn="ctr"/>
            <a:r>
              <a:rPr lang="en-US" dirty="0">
                <a:hlinkClick r:id="rId2"/>
              </a:rPr>
              <a:t>drjwdavidson@gmail.com</a:t>
            </a:r>
            <a:endParaRPr lang="en-US" dirty="0"/>
          </a:p>
          <a:p>
            <a:pPr algn="ctr"/>
            <a:r>
              <a:rPr lang="en-US" dirty="0"/>
              <a:t>www.jamesdavidson.net</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94371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319875"/>
            <a:ext cx="9404723" cy="1400530"/>
          </a:xfrm>
        </p:spPr>
        <p:txBody>
          <a:bodyPr/>
          <a:lstStyle/>
          <a:p>
            <a:r>
              <a:rPr lang="en-US" dirty="0"/>
              <a:t>Pathways to False Confessions</a:t>
            </a:r>
          </a:p>
        </p:txBody>
      </p:sp>
      <p:sp>
        <p:nvSpPr>
          <p:cNvPr id="3" name="Content Placeholder 2"/>
          <p:cNvSpPr>
            <a:spLocks noGrp="1"/>
          </p:cNvSpPr>
          <p:nvPr>
            <p:ph idx="1"/>
          </p:nvPr>
        </p:nvSpPr>
        <p:spPr>
          <a:xfrm>
            <a:off x="1103310" y="1524000"/>
            <a:ext cx="8946541" cy="4724400"/>
          </a:xfrm>
        </p:spPr>
        <p:txBody>
          <a:bodyPr>
            <a:normAutofit/>
          </a:bodyPr>
          <a:lstStyle/>
          <a:p>
            <a:r>
              <a:rPr lang="en-US" dirty="0"/>
              <a:t>Misclassification Error: Police erroneously conclude the subject is guilty Interview becomes and interrogation</a:t>
            </a:r>
          </a:p>
          <a:p>
            <a:pPr lvl="1"/>
            <a:r>
              <a:rPr lang="en-US" dirty="0"/>
              <a:t>Police believe they can detect lying better than most – but research says otherwise. Police cannot reliably detect false and true confessions.</a:t>
            </a:r>
          </a:p>
          <a:p>
            <a:pPr lvl="1"/>
            <a:endParaRPr lang="en-US" dirty="0"/>
          </a:p>
          <a:p>
            <a:r>
              <a:rPr lang="en-US" dirty="0"/>
              <a:t>Coercion Error: Police interrogate with coercive tactics</a:t>
            </a:r>
          </a:p>
          <a:p>
            <a:pPr lvl="1"/>
            <a:r>
              <a:rPr lang="en-US" dirty="0"/>
              <a:t>Accusations of guilt, lies about evidence, sleep deprivation, lengthy interrogations, allusions to “going home tonight”, empathy.</a:t>
            </a:r>
          </a:p>
          <a:p>
            <a:pPr marL="457200" lvl="1" indent="0">
              <a:buNone/>
            </a:pPr>
            <a:endParaRPr lang="en-US" dirty="0"/>
          </a:p>
          <a:p>
            <a:r>
              <a:rPr lang="en-US" dirty="0"/>
              <a:t>Contamination Error: Police contaminate the subject’s story or false confession</a:t>
            </a:r>
          </a:p>
          <a:p>
            <a:pPr lvl="1"/>
            <a:r>
              <a:rPr lang="en-US" dirty="0"/>
              <a:t>Shape the narrative with leading questions, playing on a subject’s memory, showing crime scene photos or giving details, fabrication</a:t>
            </a:r>
          </a:p>
          <a:p>
            <a:endParaRPr lang="en-US" dirty="0"/>
          </a:p>
          <a:p>
            <a:pPr lvl="1"/>
            <a:endParaRPr lang="en-US" dirty="0"/>
          </a:p>
        </p:txBody>
      </p:sp>
    </p:spTree>
    <p:extLst>
      <p:ext uri="{BB962C8B-B14F-4D97-AF65-F5344CB8AC3E}">
        <p14:creationId xmlns:p14="http://schemas.microsoft.com/office/powerpoint/2010/main" val="15845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Reid Technique</a:t>
            </a:r>
            <a:br>
              <a:rPr lang="en-US" dirty="0"/>
            </a:br>
            <a:r>
              <a:rPr lang="en-US" i="1" dirty="0"/>
              <a:t>Pathway to False Confessions</a:t>
            </a:r>
            <a:endParaRPr lang="en-US" dirty="0"/>
          </a:p>
        </p:txBody>
      </p:sp>
      <p:sp>
        <p:nvSpPr>
          <p:cNvPr id="3" name="Content Placeholder 2"/>
          <p:cNvSpPr>
            <a:spLocks noGrp="1"/>
          </p:cNvSpPr>
          <p:nvPr>
            <p:ph idx="1"/>
          </p:nvPr>
        </p:nvSpPr>
        <p:spPr/>
        <p:txBody>
          <a:bodyPr>
            <a:normAutofit/>
          </a:bodyPr>
          <a:lstStyle/>
          <a:p>
            <a:r>
              <a:rPr lang="en-US" dirty="0"/>
              <a:t>What is the Reid </a:t>
            </a:r>
            <a:r>
              <a:rPr lang="en-US" dirty="0" smtClean="0"/>
              <a:t>Technique: 9 Step Method for interview and interrogation taught to thousands of police departments</a:t>
            </a:r>
            <a:endParaRPr lang="en-US" dirty="0"/>
          </a:p>
          <a:p>
            <a:r>
              <a:rPr lang="en-US" dirty="0"/>
              <a:t>The prevalence of the Reid Technique (and variations)</a:t>
            </a:r>
          </a:p>
          <a:p>
            <a:pPr lvl="1">
              <a:buFont typeface="Arial" charset="0"/>
              <a:buChar char="–"/>
            </a:pPr>
            <a:r>
              <a:rPr lang="en-US" altLang="en-US" b="1" dirty="0">
                <a:latin typeface="+mn-lt"/>
              </a:rPr>
              <a:t>Minimization techniques</a:t>
            </a:r>
            <a:r>
              <a:rPr lang="en-US" altLang="en-US" dirty="0">
                <a:latin typeface="+mn-lt"/>
              </a:rPr>
              <a:t>: Soft sell tactics that provide a sense of false security (e.g., justifying the crime)</a:t>
            </a:r>
          </a:p>
          <a:p>
            <a:pPr lvl="1">
              <a:buFont typeface="Arial" charset="0"/>
              <a:buChar char="–"/>
            </a:pPr>
            <a:r>
              <a:rPr lang="en-US" altLang="en-US" b="1" dirty="0">
                <a:latin typeface="+mn-lt"/>
              </a:rPr>
              <a:t>Maximization techniques</a:t>
            </a:r>
            <a:r>
              <a:rPr lang="en-US" altLang="en-US" dirty="0">
                <a:latin typeface="+mn-lt"/>
              </a:rPr>
              <a:t>: Scare tactics that attempt to intimidate suspects (e.g., making up evidence)</a:t>
            </a:r>
            <a:endParaRPr lang="en-US" dirty="0">
              <a:latin typeface="+mn-lt"/>
            </a:endParaRPr>
          </a:p>
          <a:p>
            <a:r>
              <a:rPr lang="en-US" dirty="0"/>
              <a:t>The difference between interview and interrogation</a:t>
            </a:r>
          </a:p>
          <a:p>
            <a:pPr lvl="1"/>
            <a:r>
              <a:rPr lang="en-US" dirty="0"/>
              <a:t>Information versus accusation</a:t>
            </a:r>
          </a:p>
        </p:txBody>
      </p:sp>
    </p:spTree>
    <p:extLst>
      <p:ext uri="{BB962C8B-B14F-4D97-AF65-F5344CB8AC3E}">
        <p14:creationId xmlns:p14="http://schemas.microsoft.com/office/powerpoint/2010/main" val="8416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319875"/>
            <a:ext cx="9404723" cy="1400530"/>
          </a:xfrm>
        </p:spPr>
        <p:txBody>
          <a:bodyPr/>
          <a:lstStyle/>
          <a:p>
            <a:r>
              <a:rPr lang="en-US" dirty="0"/>
              <a:t>The Reid Technique</a:t>
            </a:r>
            <a:br>
              <a:rPr lang="en-US" dirty="0"/>
            </a:br>
            <a:r>
              <a:rPr lang="en-US" i="1" dirty="0"/>
              <a:t>Pathway to False Confessions</a:t>
            </a:r>
            <a:endParaRPr lang="en-US" dirty="0"/>
          </a:p>
        </p:txBody>
      </p:sp>
      <p:sp>
        <p:nvSpPr>
          <p:cNvPr id="3" name="Content Placeholder 2"/>
          <p:cNvSpPr>
            <a:spLocks noGrp="1"/>
          </p:cNvSpPr>
          <p:nvPr>
            <p:ph idx="1"/>
          </p:nvPr>
        </p:nvSpPr>
        <p:spPr/>
        <p:txBody>
          <a:bodyPr>
            <a:normAutofit/>
          </a:bodyPr>
          <a:lstStyle/>
          <a:p>
            <a:r>
              <a:rPr lang="en-US" dirty="0"/>
              <a:t>Police interrogation tactics</a:t>
            </a:r>
          </a:p>
          <a:p>
            <a:pPr lvl="1"/>
            <a:r>
              <a:rPr lang="en-US" dirty="0"/>
              <a:t>Police can lie to a suspect (we have your prints, your hair, a witness identified you, </a:t>
            </a:r>
            <a:r>
              <a:rPr lang="en-US" dirty="0" err="1"/>
              <a:t>etc</a:t>
            </a:r>
            <a:r>
              <a:rPr lang="en-US" dirty="0"/>
              <a:t>)</a:t>
            </a:r>
          </a:p>
          <a:p>
            <a:pPr lvl="1"/>
            <a:r>
              <a:rPr lang="en-US" dirty="0"/>
              <a:t>Police can accuse a suspect of a crime</a:t>
            </a:r>
          </a:p>
          <a:p>
            <a:pPr lvl="1"/>
            <a:r>
              <a:rPr lang="en-US" dirty="0"/>
              <a:t>Police can use tactics that promote confusion that lead to false confessions, such as attacking the suspect’s alibi, or interrupting the suspect’s denials</a:t>
            </a:r>
          </a:p>
          <a:p>
            <a:pPr lvl="1"/>
            <a:r>
              <a:rPr lang="en-US" dirty="0"/>
              <a:t>Police can manipulate by suggesting face saving alternatives or justification while noting “do what’s right” or “we all just want to go home tonight.”</a:t>
            </a:r>
          </a:p>
        </p:txBody>
      </p:sp>
    </p:spTree>
    <p:extLst>
      <p:ext uri="{BB962C8B-B14F-4D97-AF65-F5344CB8AC3E}">
        <p14:creationId xmlns:p14="http://schemas.microsoft.com/office/powerpoint/2010/main" val="76029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False Confessions Occur?	</a:t>
            </a:r>
          </a:p>
        </p:txBody>
      </p:sp>
      <p:sp>
        <p:nvSpPr>
          <p:cNvPr id="3" name="Content Placeholder 2"/>
          <p:cNvSpPr>
            <a:spLocks noGrp="1"/>
          </p:cNvSpPr>
          <p:nvPr>
            <p:ph idx="1"/>
          </p:nvPr>
        </p:nvSpPr>
        <p:spPr/>
        <p:txBody>
          <a:bodyPr/>
          <a:lstStyle/>
          <a:p>
            <a:r>
              <a:rPr lang="en-US" dirty="0"/>
              <a:t>Without representation (Miranda waiver AND waiver failure, i.e. not voluntary, knowing and intelligent)</a:t>
            </a:r>
          </a:p>
          <a:p>
            <a:r>
              <a:rPr lang="en-US" dirty="0"/>
              <a:t>After lengthy questioning (exhaustion)</a:t>
            </a:r>
          </a:p>
          <a:p>
            <a:r>
              <a:rPr lang="en-US" dirty="0"/>
              <a:t>After abusive questioning (coercion)</a:t>
            </a:r>
          </a:p>
          <a:p>
            <a:r>
              <a:rPr lang="en-US" dirty="0"/>
              <a:t>After an interrogator prepares a false statement</a:t>
            </a:r>
          </a:p>
          <a:p>
            <a:r>
              <a:rPr lang="en-US" dirty="0"/>
              <a:t>After an interrogator becomes convinced that the subject did it (confirmatory bias)</a:t>
            </a:r>
          </a:p>
          <a:p>
            <a:endParaRPr lang="en-US" dirty="0"/>
          </a:p>
          <a:p>
            <a:endParaRPr lang="en-US" dirty="0"/>
          </a:p>
          <a:p>
            <a:r>
              <a:rPr lang="en-US" dirty="0" err="1"/>
              <a:t>Grisso</a:t>
            </a:r>
            <a:r>
              <a:rPr lang="en-US" dirty="0"/>
              <a:t> (1980) Juvenile’s capacity to waive Miranda rights</a:t>
            </a:r>
          </a:p>
        </p:txBody>
      </p:sp>
    </p:spTree>
    <p:extLst>
      <p:ext uri="{BB962C8B-B14F-4D97-AF65-F5344CB8AC3E}">
        <p14:creationId xmlns:p14="http://schemas.microsoft.com/office/powerpoint/2010/main" val="151510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Call An Expert</a:t>
            </a:r>
          </a:p>
        </p:txBody>
      </p:sp>
      <p:sp>
        <p:nvSpPr>
          <p:cNvPr id="3" name="Content Placeholder 2"/>
          <p:cNvSpPr>
            <a:spLocks noGrp="1"/>
          </p:cNvSpPr>
          <p:nvPr>
            <p:ph idx="1"/>
          </p:nvPr>
        </p:nvSpPr>
        <p:spPr/>
        <p:txBody>
          <a:bodyPr/>
          <a:lstStyle/>
          <a:p>
            <a:r>
              <a:rPr lang="en-US" dirty="0"/>
              <a:t>Major felony</a:t>
            </a:r>
          </a:p>
          <a:p>
            <a:r>
              <a:rPr lang="en-US" dirty="0"/>
              <a:t>Vulnerable defendant</a:t>
            </a:r>
          </a:p>
          <a:p>
            <a:r>
              <a:rPr lang="en-US" dirty="0"/>
              <a:t>Evidence of flawed Miranda waiver or interrogation</a:t>
            </a:r>
          </a:p>
          <a:p>
            <a:r>
              <a:rPr lang="en-US" dirty="0"/>
              <a:t>Sooner than later</a:t>
            </a:r>
          </a:p>
          <a:p>
            <a:r>
              <a:rPr lang="en-US" dirty="0"/>
              <a:t>Adequate funding</a:t>
            </a:r>
          </a:p>
          <a:p>
            <a:r>
              <a:rPr lang="en-US" dirty="0"/>
              <a:t>Adequate records (Audio/video OR amazing lack of records)</a:t>
            </a:r>
          </a:p>
          <a:p>
            <a:r>
              <a:rPr lang="en-US" dirty="0"/>
              <a:t>Court Order</a:t>
            </a:r>
          </a:p>
          <a:p>
            <a:endParaRPr lang="en-US" dirty="0"/>
          </a:p>
        </p:txBody>
      </p:sp>
    </p:spTree>
    <p:extLst>
      <p:ext uri="{BB962C8B-B14F-4D97-AF65-F5344CB8AC3E}">
        <p14:creationId xmlns:p14="http://schemas.microsoft.com/office/powerpoint/2010/main" val="1431452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Expert’s Task</a:t>
            </a:r>
          </a:p>
        </p:txBody>
      </p:sp>
      <p:sp>
        <p:nvSpPr>
          <p:cNvPr id="3" name="Content Placeholder 2"/>
          <p:cNvSpPr>
            <a:spLocks noGrp="1"/>
          </p:cNvSpPr>
          <p:nvPr>
            <p:ph idx="1"/>
          </p:nvPr>
        </p:nvSpPr>
        <p:spPr/>
        <p:txBody>
          <a:bodyPr/>
          <a:lstStyle/>
          <a:p>
            <a:r>
              <a:rPr lang="en-US" dirty="0"/>
              <a:t>Identify the referral question</a:t>
            </a:r>
          </a:p>
          <a:p>
            <a:r>
              <a:rPr lang="en-US" dirty="0"/>
              <a:t>Review multiple sources of information</a:t>
            </a:r>
          </a:p>
          <a:p>
            <a:r>
              <a:rPr lang="en-US" dirty="0"/>
              <a:t>Interview the defendant</a:t>
            </a:r>
          </a:p>
          <a:p>
            <a:r>
              <a:rPr lang="en-US" dirty="0"/>
              <a:t>Convey a verbal report</a:t>
            </a:r>
          </a:p>
          <a:p>
            <a:r>
              <a:rPr lang="en-US" dirty="0"/>
              <a:t>Prepare a written Psychological Evaluation</a:t>
            </a:r>
          </a:p>
          <a:p>
            <a:r>
              <a:rPr lang="en-US" dirty="0"/>
              <a:t>Testify</a:t>
            </a:r>
          </a:p>
          <a:p>
            <a:endParaRPr lang="en-US" dirty="0"/>
          </a:p>
        </p:txBody>
      </p:sp>
    </p:spTree>
    <p:extLst>
      <p:ext uri="{BB962C8B-B14F-4D97-AF65-F5344CB8AC3E}">
        <p14:creationId xmlns:p14="http://schemas.microsoft.com/office/powerpoint/2010/main" val="62634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Expert’s Task:</a:t>
            </a:r>
            <a:br>
              <a:rPr lang="en-US" dirty="0"/>
            </a:br>
            <a:r>
              <a:rPr lang="en-US" dirty="0"/>
              <a:t>Three Main Referral Questions</a:t>
            </a:r>
          </a:p>
        </p:txBody>
      </p:sp>
      <p:sp>
        <p:nvSpPr>
          <p:cNvPr id="3" name="Content Placeholder 2"/>
          <p:cNvSpPr>
            <a:spLocks noGrp="1"/>
          </p:cNvSpPr>
          <p:nvPr>
            <p:ph idx="1"/>
          </p:nvPr>
        </p:nvSpPr>
        <p:spPr/>
        <p:txBody>
          <a:bodyPr/>
          <a:lstStyle/>
          <a:p>
            <a:pPr>
              <a:spcBef>
                <a:spcPct val="0"/>
              </a:spcBef>
              <a:buFont typeface="Wingdings" charset="2"/>
              <a:buChar char="Ø"/>
            </a:pPr>
            <a:r>
              <a:rPr lang="en-US" b="1" dirty="0"/>
              <a:t>Miranda Waiver</a:t>
            </a:r>
            <a:r>
              <a:rPr lang="en-US" dirty="0"/>
              <a:t>: </a:t>
            </a:r>
            <a:r>
              <a:rPr lang="en-US" altLang="en-US" dirty="0"/>
              <a:t>Did the State fail to prove, by a preponderance of the evidence, that the defendant knowingly, intelligently, and voluntarily waiver their Miranda rights?</a:t>
            </a:r>
          </a:p>
          <a:p>
            <a:pPr>
              <a:spcBef>
                <a:spcPct val="0"/>
              </a:spcBef>
              <a:buFont typeface="Wingdings" charset="2"/>
              <a:buChar char="Ø"/>
            </a:pPr>
            <a:endParaRPr lang="en-US" altLang="en-US" dirty="0"/>
          </a:p>
          <a:p>
            <a:pPr>
              <a:spcBef>
                <a:spcPct val="0"/>
              </a:spcBef>
              <a:buFont typeface="Wingdings" charset="2"/>
              <a:buChar char="Ø"/>
            </a:pPr>
            <a:r>
              <a:rPr lang="en-US" altLang="en-US" b="1" dirty="0"/>
              <a:t>Voluntary Confession</a:t>
            </a:r>
            <a:r>
              <a:rPr lang="en-US" altLang="en-US" dirty="0"/>
              <a:t>: Did the State fail to prove, by a preponderance of the evidence, that the defendant’s confession was freely and voluntarily made under the totality of the circumstances?</a:t>
            </a:r>
          </a:p>
          <a:p>
            <a:pPr>
              <a:spcBef>
                <a:spcPct val="0"/>
              </a:spcBef>
              <a:buFont typeface="Wingdings" charset="2"/>
              <a:buChar char="Ø"/>
            </a:pPr>
            <a:endParaRPr lang="en-US" altLang="en-US" dirty="0"/>
          </a:p>
          <a:p>
            <a:pPr>
              <a:spcBef>
                <a:spcPct val="0"/>
              </a:spcBef>
              <a:buFont typeface="Wingdings" charset="2"/>
              <a:buChar char="Ø"/>
            </a:pPr>
            <a:r>
              <a:rPr lang="en-US" altLang="en-US" b="1" dirty="0"/>
              <a:t>Knowing and Intelligent Confession</a:t>
            </a:r>
            <a:r>
              <a:rPr lang="en-US" altLang="en-US" dirty="0"/>
              <a:t>: Should the Court suppress the defendant’s statements to the police because the statements are highly unreliable and virtually uncorroborated due to coercion or other factors?</a:t>
            </a:r>
            <a:endParaRPr lang="en-US" altLang="en-US" b="1" dirty="0"/>
          </a:p>
          <a:p>
            <a:pPr>
              <a:spcBef>
                <a:spcPct val="0"/>
              </a:spcBef>
              <a:buFont typeface="Wingdings" charset="2"/>
              <a:buChar char="Ø"/>
            </a:pPr>
            <a:endParaRPr lang="en-US" altLang="en-US" dirty="0"/>
          </a:p>
          <a:p>
            <a:pPr>
              <a:spcBef>
                <a:spcPct val="0"/>
              </a:spcBef>
              <a:buFont typeface="Wingdings" charset="2"/>
              <a:buChar char="Ø"/>
            </a:pPr>
            <a:endParaRPr lang="en-US" altLang="en-US" b="1" dirty="0">
              <a:latin typeface="Corbel" charset="0"/>
            </a:endParaRPr>
          </a:p>
          <a:p>
            <a:endParaRPr lang="en-US" dirty="0"/>
          </a:p>
        </p:txBody>
      </p:sp>
    </p:spTree>
    <p:extLst>
      <p:ext uri="{BB962C8B-B14F-4D97-AF65-F5344CB8AC3E}">
        <p14:creationId xmlns:p14="http://schemas.microsoft.com/office/powerpoint/2010/main" val="52340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Pathways to Asking the Referral Question (AKA The Smell Test)</a:t>
            </a:r>
          </a:p>
        </p:txBody>
      </p:sp>
      <p:sp>
        <p:nvSpPr>
          <p:cNvPr id="3" name="Content Placeholder 2"/>
          <p:cNvSpPr>
            <a:spLocks noGrp="1"/>
          </p:cNvSpPr>
          <p:nvPr>
            <p:ph idx="1"/>
          </p:nvPr>
        </p:nvSpPr>
        <p:spPr/>
        <p:txBody>
          <a:bodyPr>
            <a:normAutofit lnSpcReduction="10000"/>
          </a:bodyPr>
          <a:lstStyle/>
          <a:p>
            <a:pPr>
              <a:spcBef>
                <a:spcPct val="0"/>
              </a:spcBef>
              <a:buFont typeface="Wingdings" charset="2"/>
              <a:buChar char="Ø"/>
            </a:pPr>
            <a:r>
              <a:rPr lang="en-US" altLang="en-US" b="1" dirty="0"/>
              <a:t>Was The Subject a Vulnerable Person?</a:t>
            </a:r>
            <a:r>
              <a:rPr lang="en-US" altLang="en-US" dirty="0"/>
              <a:t> </a:t>
            </a:r>
          </a:p>
          <a:p>
            <a:pPr lvl="1">
              <a:spcBef>
                <a:spcPct val="0"/>
              </a:spcBef>
              <a:buFont typeface="Wingdings" charset="2"/>
              <a:buChar char="Ø"/>
            </a:pPr>
            <a:r>
              <a:rPr lang="en-US" altLang="en-US" dirty="0"/>
              <a:t>Immature, Impaired, Imbalanced, Impressionable</a:t>
            </a:r>
          </a:p>
          <a:p>
            <a:pPr lvl="1">
              <a:spcBef>
                <a:spcPct val="0"/>
              </a:spcBef>
              <a:buFont typeface="Wingdings" charset="2"/>
              <a:buChar char="Ø"/>
            </a:pPr>
            <a:endParaRPr lang="en-US" altLang="en-US" dirty="0"/>
          </a:p>
          <a:p>
            <a:pPr>
              <a:spcBef>
                <a:spcPct val="0"/>
              </a:spcBef>
              <a:buFont typeface="Wingdings" charset="2"/>
              <a:buChar char="Ø"/>
            </a:pPr>
            <a:r>
              <a:rPr lang="en-US" altLang="en-US" b="1" dirty="0"/>
              <a:t>Does the subject voluntarily show, without prompting, culpability?</a:t>
            </a:r>
          </a:p>
          <a:p>
            <a:pPr>
              <a:spcBef>
                <a:spcPct val="0"/>
              </a:spcBef>
              <a:buFont typeface="Wingdings" charset="2"/>
              <a:buChar char="Ø"/>
            </a:pPr>
            <a:endParaRPr lang="en-US" altLang="en-US" b="1" dirty="0"/>
          </a:p>
          <a:p>
            <a:pPr>
              <a:spcBef>
                <a:spcPct val="0"/>
              </a:spcBef>
              <a:buFont typeface="Wingdings" charset="2"/>
              <a:buChar char="Ø"/>
            </a:pPr>
            <a:r>
              <a:rPr lang="en-US" altLang="en-US" b="1" dirty="0"/>
              <a:t>Were Interrogation Techniques Likely to Prompt a False Confession?</a:t>
            </a:r>
          </a:p>
          <a:p>
            <a:pPr lvl="1">
              <a:spcBef>
                <a:spcPct val="0"/>
              </a:spcBef>
              <a:buFont typeface="Wingdings" charset="2"/>
              <a:buChar char="Ø"/>
            </a:pPr>
            <a:r>
              <a:rPr lang="en-US" altLang="en-US" dirty="0"/>
              <a:t>Deception</a:t>
            </a:r>
          </a:p>
          <a:p>
            <a:pPr lvl="1">
              <a:spcBef>
                <a:spcPct val="0"/>
              </a:spcBef>
              <a:buFont typeface="Wingdings" charset="2"/>
              <a:buChar char="Ø"/>
            </a:pPr>
            <a:r>
              <a:rPr lang="en-US" altLang="en-US" dirty="0"/>
              <a:t>Coercion</a:t>
            </a:r>
          </a:p>
          <a:p>
            <a:pPr lvl="1">
              <a:spcBef>
                <a:spcPct val="0"/>
              </a:spcBef>
              <a:buFont typeface="Wingdings" charset="2"/>
              <a:buChar char="Ø"/>
            </a:pPr>
            <a:r>
              <a:rPr lang="en-US" altLang="en-US" dirty="0"/>
              <a:t>Leading questions </a:t>
            </a:r>
          </a:p>
          <a:p>
            <a:pPr lvl="1">
              <a:spcBef>
                <a:spcPct val="0"/>
              </a:spcBef>
              <a:buFont typeface="Wingdings" charset="2"/>
              <a:buChar char="Ø"/>
            </a:pPr>
            <a:r>
              <a:rPr lang="en-US" altLang="en-US" dirty="0"/>
              <a:t>Suggesting withheld facts to shape the subject’s statements</a:t>
            </a:r>
          </a:p>
          <a:p>
            <a:pPr lvl="1">
              <a:spcBef>
                <a:spcPct val="0"/>
              </a:spcBef>
              <a:buFont typeface="Wingdings" charset="2"/>
              <a:buChar char="Ø"/>
            </a:pPr>
            <a:r>
              <a:rPr lang="en-US" altLang="en-US" dirty="0"/>
              <a:t>Lengthy interrogations(more than 2 hours)</a:t>
            </a:r>
          </a:p>
          <a:p>
            <a:pPr lvl="1">
              <a:spcBef>
                <a:spcPct val="0"/>
              </a:spcBef>
              <a:buFont typeface="Wingdings" charset="2"/>
              <a:buChar char="Ø"/>
            </a:pPr>
            <a:r>
              <a:rPr lang="en-US" altLang="en-US" dirty="0"/>
              <a:t>Not recorded or poorly recorded/documented</a:t>
            </a:r>
          </a:p>
          <a:p>
            <a:pPr lvl="1">
              <a:spcBef>
                <a:spcPct val="0"/>
              </a:spcBef>
              <a:buFont typeface="Wingdings" charset="2"/>
              <a:buChar char="Ø"/>
            </a:pPr>
            <a:r>
              <a:rPr lang="en-US" altLang="en-US" dirty="0"/>
              <a:t>Police preparing the post interrogation admission/confession statement for the subject</a:t>
            </a:r>
          </a:p>
          <a:p>
            <a:pPr lvl="1">
              <a:spcBef>
                <a:spcPct val="0"/>
              </a:spcBef>
              <a:buFont typeface="Wingdings" charset="2"/>
              <a:buChar char="Ø"/>
            </a:pPr>
            <a:r>
              <a:rPr lang="en-US" altLang="en-US" dirty="0"/>
              <a:t>Etc.</a:t>
            </a:r>
          </a:p>
          <a:p>
            <a:pPr>
              <a:spcBef>
                <a:spcPct val="0"/>
              </a:spcBef>
              <a:buFont typeface="Wingdings" charset="2"/>
              <a:buChar char="Ø"/>
            </a:pPr>
            <a:endParaRPr lang="en-US" altLang="en-US" b="1" dirty="0"/>
          </a:p>
          <a:p>
            <a:pPr>
              <a:spcBef>
                <a:spcPct val="0"/>
              </a:spcBef>
              <a:buFont typeface="Wingdings" charset="2"/>
              <a:buChar char="Ø"/>
            </a:pPr>
            <a:endParaRPr lang="en-US" altLang="en-US" dirty="0"/>
          </a:p>
          <a:p>
            <a:pPr>
              <a:spcBef>
                <a:spcPct val="0"/>
              </a:spcBef>
              <a:buFont typeface="Wingdings" charset="2"/>
              <a:buChar char="Ø"/>
            </a:pPr>
            <a:endParaRPr lang="en-US" altLang="en-US" b="1" dirty="0">
              <a:latin typeface="Corbel" charset="0"/>
            </a:endParaRPr>
          </a:p>
          <a:p>
            <a:endParaRPr lang="en-US" dirty="0"/>
          </a:p>
        </p:txBody>
      </p:sp>
    </p:spTree>
    <p:extLst>
      <p:ext uri="{BB962C8B-B14F-4D97-AF65-F5344CB8AC3E}">
        <p14:creationId xmlns:p14="http://schemas.microsoft.com/office/powerpoint/2010/main" val="130759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Expert’s Task:</a:t>
            </a:r>
            <a:br>
              <a:rPr lang="en-US" dirty="0"/>
            </a:br>
            <a:r>
              <a:rPr lang="en-US" dirty="0"/>
              <a:t>Review Multiple Sources of Info</a:t>
            </a:r>
            <a:br>
              <a:rPr lang="en-US" dirty="0"/>
            </a:br>
            <a:endParaRPr lang="en-US" dirty="0"/>
          </a:p>
        </p:txBody>
      </p:sp>
      <p:sp>
        <p:nvSpPr>
          <p:cNvPr id="3" name="Content Placeholder 2"/>
          <p:cNvSpPr>
            <a:spLocks noGrp="1"/>
          </p:cNvSpPr>
          <p:nvPr>
            <p:ph idx="1"/>
          </p:nvPr>
        </p:nvSpPr>
        <p:spPr/>
        <p:txBody>
          <a:bodyPr>
            <a:normAutofit/>
          </a:bodyPr>
          <a:lstStyle/>
          <a:p>
            <a:pPr>
              <a:spcBef>
                <a:spcPct val="0"/>
              </a:spcBef>
              <a:buFont typeface="Wingdings" charset="2"/>
              <a:buChar char="Ø"/>
            </a:pPr>
            <a:r>
              <a:rPr lang="en-US" altLang="en-US" b="1" dirty="0"/>
              <a:t>What was the setting?</a:t>
            </a:r>
            <a:r>
              <a:rPr lang="en-US" altLang="en-US" dirty="0"/>
              <a:t> </a:t>
            </a:r>
          </a:p>
          <a:p>
            <a:pPr lvl="1">
              <a:spcBef>
                <a:spcPct val="0"/>
              </a:spcBef>
              <a:buFont typeface="Wingdings" charset="2"/>
              <a:buChar char="Ø"/>
            </a:pPr>
            <a:r>
              <a:rPr lang="en-US" altLang="en-US" dirty="0"/>
              <a:t>The room, people present, time temperature and length of interrogation, provision of food, etc.</a:t>
            </a:r>
          </a:p>
          <a:p>
            <a:pPr lvl="1">
              <a:spcBef>
                <a:spcPct val="0"/>
              </a:spcBef>
              <a:buFont typeface="Wingdings" charset="2"/>
              <a:buChar char="Ø"/>
            </a:pPr>
            <a:endParaRPr lang="en-US" altLang="en-US" dirty="0"/>
          </a:p>
          <a:p>
            <a:pPr>
              <a:spcBef>
                <a:spcPct val="0"/>
              </a:spcBef>
              <a:buFont typeface="Wingdings" charset="2"/>
              <a:buChar char="Ø"/>
            </a:pPr>
            <a:r>
              <a:rPr lang="en-US" altLang="en-US" b="1" dirty="0"/>
              <a:t>What takes place on the record (audio, video or written)?</a:t>
            </a:r>
          </a:p>
          <a:p>
            <a:pPr lvl="1">
              <a:spcBef>
                <a:spcPct val="0"/>
              </a:spcBef>
              <a:buFont typeface="Wingdings" charset="2"/>
              <a:buChar char="Ø"/>
            </a:pPr>
            <a:r>
              <a:rPr lang="en-US" altLang="en-US" dirty="0"/>
              <a:t>Can everyone be clearly understood?</a:t>
            </a:r>
          </a:p>
          <a:p>
            <a:pPr lvl="1">
              <a:spcBef>
                <a:spcPct val="0"/>
              </a:spcBef>
              <a:buFont typeface="Wingdings" charset="2"/>
              <a:buChar char="Ø"/>
            </a:pPr>
            <a:r>
              <a:rPr lang="en-US" altLang="en-US" dirty="0"/>
              <a:t>How was the interrogation conducted?</a:t>
            </a:r>
          </a:p>
          <a:p>
            <a:pPr lvl="1">
              <a:spcBef>
                <a:spcPct val="0"/>
              </a:spcBef>
              <a:buFont typeface="Wingdings" charset="2"/>
              <a:buChar char="Ø"/>
            </a:pPr>
            <a:r>
              <a:rPr lang="en-US" altLang="en-US" dirty="0"/>
              <a:t>Were interrogation techniques used that could prompt a false confession?</a:t>
            </a:r>
          </a:p>
          <a:p>
            <a:pPr lvl="1">
              <a:spcBef>
                <a:spcPct val="0"/>
              </a:spcBef>
              <a:buFont typeface="Wingdings" charset="2"/>
              <a:buChar char="Ø"/>
            </a:pPr>
            <a:r>
              <a:rPr lang="en-US" altLang="en-US" dirty="0"/>
              <a:t>Was there evidence of the defendant’s culpability?</a:t>
            </a:r>
          </a:p>
          <a:p>
            <a:pPr>
              <a:spcBef>
                <a:spcPct val="0"/>
              </a:spcBef>
              <a:buFont typeface="Wingdings" charset="2"/>
              <a:buChar char="Ø"/>
            </a:pPr>
            <a:endParaRPr lang="en-US" altLang="en-US" b="1" dirty="0"/>
          </a:p>
          <a:p>
            <a:pPr>
              <a:spcBef>
                <a:spcPct val="0"/>
              </a:spcBef>
              <a:buFont typeface="Wingdings" charset="2"/>
              <a:buChar char="Ø"/>
            </a:pPr>
            <a:r>
              <a:rPr lang="en-US" altLang="en-US" b="1" dirty="0"/>
              <a:t>What is contained in police reports, 911 calls, health records etc.?</a:t>
            </a:r>
          </a:p>
          <a:p>
            <a:pPr>
              <a:spcBef>
                <a:spcPct val="0"/>
              </a:spcBef>
              <a:buFont typeface="Wingdings" charset="2"/>
              <a:buChar char="Ø"/>
            </a:pPr>
            <a:endParaRPr lang="en-US" altLang="en-US" b="1" dirty="0"/>
          </a:p>
          <a:p>
            <a:pPr>
              <a:spcBef>
                <a:spcPct val="0"/>
              </a:spcBef>
              <a:buFont typeface="Wingdings" charset="2"/>
              <a:buChar char="Ø"/>
            </a:pPr>
            <a:r>
              <a:rPr lang="en-US" altLang="en-US" b="1" dirty="0"/>
              <a:t>Background information on the defendant.</a:t>
            </a:r>
          </a:p>
          <a:p>
            <a:pPr>
              <a:spcBef>
                <a:spcPct val="0"/>
              </a:spcBef>
              <a:buFont typeface="Wingdings" charset="2"/>
              <a:buChar char="Ø"/>
            </a:pPr>
            <a:endParaRPr lang="en-US" altLang="en-US" dirty="0"/>
          </a:p>
          <a:p>
            <a:pPr>
              <a:spcBef>
                <a:spcPct val="0"/>
              </a:spcBef>
              <a:buFont typeface="Wingdings" charset="2"/>
              <a:buChar char="Ø"/>
            </a:pPr>
            <a:endParaRPr lang="en-US" altLang="en-US" b="1" dirty="0">
              <a:latin typeface="Corbel" charset="0"/>
            </a:endParaRPr>
          </a:p>
          <a:p>
            <a:endParaRPr lang="en-US" dirty="0"/>
          </a:p>
        </p:txBody>
      </p:sp>
    </p:spTree>
    <p:extLst>
      <p:ext uri="{BB962C8B-B14F-4D97-AF65-F5344CB8AC3E}">
        <p14:creationId xmlns:p14="http://schemas.microsoft.com/office/powerpoint/2010/main" val="84794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Expert’s Task:</a:t>
            </a:r>
            <a:br>
              <a:rPr lang="en-US" dirty="0"/>
            </a:br>
            <a:r>
              <a:rPr lang="en-US" dirty="0"/>
              <a:t>Interview the Defendant</a:t>
            </a:r>
            <a:br>
              <a:rPr lang="en-US" dirty="0"/>
            </a:br>
            <a:endParaRPr lang="en-US" dirty="0"/>
          </a:p>
        </p:txBody>
      </p:sp>
      <p:sp>
        <p:nvSpPr>
          <p:cNvPr id="3" name="Content Placeholder 2"/>
          <p:cNvSpPr>
            <a:spLocks noGrp="1"/>
          </p:cNvSpPr>
          <p:nvPr>
            <p:ph idx="1"/>
          </p:nvPr>
        </p:nvSpPr>
        <p:spPr/>
        <p:txBody>
          <a:bodyPr>
            <a:normAutofit lnSpcReduction="10000"/>
          </a:bodyPr>
          <a:lstStyle/>
          <a:p>
            <a:pPr>
              <a:spcBef>
                <a:spcPct val="0"/>
              </a:spcBef>
              <a:buFont typeface="Wingdings" charset="2"/>
              <a:buChar char="Ø"/>
            </a:pPr>
            <a:r>
              <a:rPr lang="en-US" altLang="en-US" b="1" dirty="0"/>
              <a:t>Is The defendant a Vulnerable Person?</a:t>
            </a:r>
            <a:r>
              <a:rPr lang="en-US" altLang="en-US" dirty="0"/>
              <a:t> </a:t>
            </a:r>
          </a:p>
          <a:p>
            <a:pPr marL="0" indent="0">
              <a:spcBef>
                <a:spcPct val="0"/>
              </a:spcBef>
              <a:buNone/>
            </a:pPr>
            <a:endParaRPr lang="en-US" altLang="en-US" dirty="0"/>
          </a:p>
          <a:p>
            <a:pPr>
              <a:spcBef>
                <a:spcPct val="0"/>
              </a:spcBef>
              <a:buFont typeface="Wingdings" charset="2"/>
              <a:buChar char="Ø"/>
            </a:pPr>
            <a:r>
              <a:rPr lang="en-US" altLang="en-US" b="1" dirty="0"/>
              <a:t>Does the defendant voluntarily show, without prompting, culpability?</a:t>
            </a:r>
          </a:p>
          <a:p>
            <a:pPr>
              <a:spcBef>
                <a:spcPct val="0"/>
              </a:spcBef>
              <a:buFont typeface="Wingdings" charset="2"/>
              <a:buChar char="Ø"/>
            </a:pPr>
            <a:endParaRPr lang="en-US" altLang="en-US" b="1" dirty="0"/>
          </a:p>
          <a:p>
            <a:pPr>
              <a:spcBef>
                <a:spcPct val="0"/>
              </a:spcBef>
              <a:buFont typeface="Wingdings" charset="2"/>
              <a:buChar char="Ø"/>
            </a:pPr>
            <a:r>
              <a:rPr lang="en-US" altLang="en-US" b="1" dirty="0"/>
              <a:t>What are the defendant’s strengths and weaknesses?</a:t>
            </a:r>
          </a:p>
          <a:p>
            <a:pPr marL="0" indent="0">
              <a:spcBef>
                <a:spcPct val="0"/>
              </a:spcBef>
              <a:buNone/>
            </a:pPr>
            <a:endParaRPr lang="en-US" altLang="en-US" b="1" dirty="0"/>
          </a:p>
          <a:p>
            <a:pPr>
              <a:spcBef>
                <a:spcPct val="0"/>
              </a:spcBef>
              <a:buFont typeface="Wingdings" charset="2"/>
              <a:buChar char="Ø"/>
            </a:pPr>
            <a:r>
              <a:rPr lang="en-US" altLang="en-US" b="1" dirty="0"/>
              <a:t>What was the defendant’s mental and physical state at the time of the Miranda warning and waiver, during the interrogation and upon confessing?</a:t>
            </a:r>
          </a:p>
          <a:p>
            <a:pPr>
              <a:spcBef>
                <a:spcPct val="0"/>
              </a:spcBef>
              <a:buFont typeface="Wingdings" charset="2"/>
              <a:buChar char="Ø"/>
            </a:pPr>
            <a:endParaRPr lang="en-US" altLang="en-US" b="1" dirty="0"/>
          </a:p>
          <a:p>
            <a:pPr>
              <a:spcBef>
                <a:spcPct val="0"/>
              </a:spcBef>
              <a:buFont typeface="Wingdings" charset="2"/>
              <a:buChar char="Ø"/>
            </a:pPr>
            <a:r>
              <a:rPr lang="en-US" altLang="en-US" b="1" dirty="0"/>
              <a:t>What are the results of a Psychological Evaluation, i.e. clinical interview and testing?</a:t>
            </a:r>
          </a:p>
          <a:p>
            <a:pPr>
              <a:spcBef>
                <a:spcPct val="0"/>
              </a:spcBef>
              <a:buFont typeface="Wingdings" charset="2"/>
              <a:buChar char="Ø"/>
            </a:pPr>
            <a:endParaRPr lang="en-US" altLang="en-US" b="1" dirty="0"/>
          </a:p>
          <a:p>
            <a:pPr>
              <a:spcBef>
                <a:spcPct val="0"/>
              </a:spcBef>
              <a:buFont typeface="Wingdings" charset="2"/>
              <a:buChar char="Ø"/>
            </a:pPr>
            <a:r>
              <a:rPr lang="en-US" altLang="en-US" b="1" dirty="0"/>
              <a:t>What does the defendant say about their confession?</a:t>
            </a:r>
          </a:p>
          <a:p>
            <a:pPr>
              <a:spcBef>
                <a:spcPct val="0"/>
              </a:spcBef>
              <a:buFont typeface="Wingdings" charset="2"/>
              <a:buChar char="Ø"/>
            </a:pPr>
            <a:endParaRPr lang="en-US" altLang="en-US" b="1" dirty="0"/>
          </a:p>
          <a:p>
            <a:pPr>
              <a:spcBef>
                <a:spcPct val="0"/>
              </a:spcBef>
              <a:buFont typeface="Wingdings" charset="2"/>
              <a:buChar char="Ø"/>
            </a:pPr>
            <a:endParaRPr lang="en-US" altLang="en-US" b="1" dirty="0"/>
          </a:p>
          <a:p>
            <a:pPr>
              <a:spcBef>
                <a:spcPct val="0"/>
              </a:spcBef>
              <a:buFont typeface="Wingdings" charset="2"/>
              <a:buChar char="Ø"/>
            </a:pPr>
            <a:endParaRPr lang="en-US" altLang="en-US" dirty="0"/>
          </a:p>
          <a:p>
            <a:pPr>
              <a:spcBef>
                <a:spcPct val="0"/>
              </a:spcBef>
              <a:buFont typeface="Wingdings" charset="2"/>
              <a:buChar char="Ø"/>
            </a:pPr>
            <a:endParaRPr lang="en-US" altLang="en-US" b="1" dirty="0">
              <a:latin typeface="Corbel" charset="0"/>
            </a:endParaRPr>
          </a:p>
          <a:p>
            <a:endParaRPr lang="en-US" dirty="0"/>
          </a:p>
        </p:txBody>
      </p:sp>
    </p:spTree>
    <p:extLst>
      <p:ext uri="{BB962C8B-B14F-4D97-AF65-F5344CB8AC3E}">
        <p14:creationId xmlns:p14="http://schemas.microsoft.com/office/powerpoint/2010/main" val="213616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“If a person is innocent of a crime, then he is not a suspect”</a:t>
            </a:r>
          </a:p>
        </p:txBody>
      </p:sp>
      <p:sp>
        <p:nvSpPr>
          <p:cNvPr id="3" name="Content Placeholder 2"/>
          <p:cNvSpPr>
            <a:spLocks noGrp="1"/>
          </p:cNvSpPr>
          <p:nvPr>
            <p:ph idx="1"/>
          </p:nvPr>
        </p:nvSpPr>
        <p:spPr/>
        <p:txBody>
          <a:bodyPr/>
          <a:lstStyle/>
          <a:p>
            <a:pPr>
              <a:spcBef>
                <a:spcPct val="0"/>
              </a:spcBef>
              <a:buNone/>
            </a:pPr>
            <a:r>
              <a:rPr lang="en-US" sz="2800" dirty="0"/>
              <a:t>	Attorney General Edwin Meese </a:t>
            </a:r>
            <a:r>
              <a:rPr lang="en-US" altLang="en-US" sz="2800" dirty="0"/>
              <a:t>telling the American Bar Association that the </a:t>
            </a:r>
            <a:r>
              <a:rPr lang="en-US" altLang="en-US" sz="2800" i="1" dirty="0"/>
              <a:t>Miranda </a:t>
            </a:r>
            <a:r>
              <a:rPr lang="en-US" altLang="en-US" sz="2800" dirty="0"/>
              <a:t>decision advising those arrested of their rights was no longer necessary.</a:t>
            </a:r>
          </a:p>
          <a:p>
            <a:pPr>
              <a:spcBef>
                <a:spcPct val="0"/>
              </a:spcBef>
              <a:buNone/>
            </a:pPr>
            <a:endParaRPr lang="en-US" altLang="en-US" sz="2800" dirty="0"/>
          </a:p>
          <a:p>
            <a:pPr>
              <a:spcBef>
                <a:spcPct val="0"/>
              </a:spcBef>
              <a:buNone/>
            </a:pPr>
            <a:r>
              <a:rPr lang="en-US" altLang="en-US" sz="2800" dirty="0"/>
              <a:t>(</a:t>
            </a:r>
            <a:r>
              <a:rPr lang="en-US" altLang="en-US" sz="2800" dirty="0" err="1"/>
              <a:t>Petras</a:t>
            </a:r>
            <a:r>
              <a:rPr lang="en-US" altLang="en-US" sz="2800" dirty="0"/>
              <a:t>, R. (1993) </a:t>
            </a:r>
            <a:r>
              <a:rPr lang="en-US" altLang="en-US" sz="2800" i="1" dirty="0"/>
              <a:t>The 776 Stupidest Things Ever Said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3375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Expert’s Task:</a:t>
            </a:r>
            <a:br>
              <a:rPr lang="en-US" dirty="0"/>
            </a:br>
            <a:r>
              <a:rPr lang="en-US" dirty="0"/>
              <a:t>Convey a Verbal Report</a:t>
            </a:r>
            <a:br>
              <a:rPr lang="en-US" dirty="0"/>
            </a:br>
            <a:endParaRPr lang="en-US" dirty="0"/>
          </a:p>
        </p:txBody>
      </p:sp>
      <p:sp>
        <p:nvSpPr>
          <p:cNvPr id="3" name="Content Placeholder 2"/>
          <p:cNvSpPr>
            <a:spLocks noGrp="1"/>
          </p:cNvSpPr>
          <p:nvPr>
            <p:ph idx="1"/>
          </p:nvPr>
        </p:nvSpPr>
        <p:spPr/>
        <p:txBody>
          <a:bodyPr>
            <a:normAutofit/>
          </a:bodyPr>
          <a:lstStyle/>
          <a:p>
            <a:pPr>
              <a:spcBef>
                <a:spcPct val="0"/>
              </a:spcBef>
              <a:buFont typeface="Wingdings" charset="2"/>
              <a:buChar char="Ø"/>
            </a:pPr>
            <a:r>
              <a:rPr lang="en-US" altLang="en-US" b="1" dirty="0"/>
              <a:t>The verbal report briefly summarizes the findings, and provides enough information for the ADA to determine whether or not they should proceed with challenging the Miranda waiver and/or confession.</a:t>
            </a:r>
            <a:endParaRPr lang="en-US" altLang="en-US" dirty="0"/>
          </a:p>
          <a:p>
            <a:pPr>
              <a:spcBef>
                <a:spcPct val="0"/>
              </a:spcBef>
              <a:buFont typeface="Wingdings" charset="2"/>
              <a:buChar char="Ø"/>
            </a:pPr>
            <a:endParaRPr lang="en-US" altLang="en-US" b="1" dirty="0"/>
          </a:p>
          <a:p>
            <a:pPr>
              <a:spcBef>
                <a:spcPct val="0"/>
              </a:spcBef>
              <a:buFont typeface="Wingdings" charset="2"/>
              <a:buChar char="Ø"/>
            </a:pPr>
            <a:endParaRPr lang="en-US" altLang="en-US" dirty="0"/>
          </a:p>
          <a:p>
            <a:pPr>
              <a:spcBef>
                <a:spcPct val="0"/>
              </a:spcBef>
              <a:buFont typeface="Wingdings" charset="2"/>
              <a:buChar char="Ø"/>
            </a:pPr>
            <a:endParaRPr lang="en-US" altLang="en-US" b="1" dirty="0">
              <a:latin typeface="Corbel" charset="0"/>
            </a:endParaRPr>
          </a:p>
          <a:p>
            <a:endParaRPr lang="en-US" dirty="0"/>
          </a:p>
        </p:txBody>
      </p:sp>
    </p:spTree>
    <p:extLst>
      <p:ext uri="{BB962C8B-B14F-4D97-AF65-F5344CB8AC3E}">
        <p14:creationId xmlns:p14="http://schemas.microsoft.com/office/powerpoint/2010/main" val="1309045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Expert’s Task:</a:t>
            </a:r>
            <a:br>
              <a:rPr lang="en-US" dirty="0"/>
            </a:br>
            <a:r>
              <a:rPr lang="en-US" sz="3200" dirty="0"/>
              <a:t>Prepare a Written Psychological Evaluation</a:t>
            </a:r>
          </a:p>
        </p:txBody>
      </p:sp>
      <p:sp>
        <p:nvSpPr>
          <p:cNvPr id="3" name="Content Placeholder 2"/>
          <p:cNvSpPr>
            <a:spLocks noGrp="1"/>
          </p:cNvSpPr>
          <p:nvPr>
            <p:ph idx="1"/>
          </p:nvPr>
        </p:nvSpPr>
        <p:spPr/>
        <p:txBody>
          <a:bodyPr>
            <a:normAutofit/>
          </a:bodyPr>
          <a:lstStyle/>
          <a:p>
            <a:pPr>
              <a:spcBef>
                <a:spcPct val="0"/>
              </a:spcBef>
              <a:buFont typeface="Wingdings" charset="2"/>
              <a:buChar char="Ø"/>
            </a:pPr>
            <a:r>
              <a:rPr lang="en-US" altLang="en-US" b="1" dirty="0"/>
              <a:t>The psychological report would present, in defensible detail, the following:</a:t>
            </a:r>
          </a:p>
          <a:p>
            <a:pPr>
              <a:spcBef>
                <a:spcPct val="0"/>
              </a:spcBef>
              <a:buFont typeface="Wingdings" charset="2"/>
              <a:buChar char="Ø"/>
            </a:pPr>
            <a:endParaRPr lang="en-US" altLang="en-US" b="1" dirty="0"/>
          </a:p>
          <a:p>
            <a:pPr lvl="1">
              <a:spcBef>
                <a:spcPct val="0"/>
              </a:spcBef>
              <a:buFont typeface="Wingdings" charset="2"/>
              <a:buChar char="Ø"/>
            </a:pPr>
            <a:r>
              <a:rPr lang="en-US" altLang="en-US" dirty="0"/>
              <a:t>Referral question</a:t>
            </a:r>
          </a:p>
          <a:p>
            <a:pPr lvl="1">
              <a:spcBef>
                <a:spcPct val="0"/>
              </a:spcBef>
              <a:buFont typeface="Wingdings" charset="2"/>
              <a:buChar char="Ø"/>
            </a:pPr>
            <a:r>
              <a:rPr lang="en-US" altLang="en-US" dirty="0"/>
              <a:t>Notification, limitations, procedures and data sources</a:t>
            </a:r>
          </a:p>
          <a:p>
            <a:pPr lvl="1">
              <a:spcBef>
                <a:spcPct val="0"/>
              </a:spcBef>
              <a:buFont typeface="Wingdings" charset="2"/>
              <a:buChar char="Ø"/>
            </a:pPr>
            <a:r>
              <a:rPr lang="en-US" altLang="en-US" dirty="0"/>
              <a:t>History</a:t>
            </a:r>
          </a:p>
          <a:p>
            <a:pPr lvl="1">
              <a:spcBef>
                <a:spcPct val="0"/>
              </a:spcBef>
              <a:buFont typeface="Wingdings" charset="2"/>
              <a:buChar char="Ø"/>
            </a:pPr>
            <a:r>
              <a:rPr lang="en-US" altLang="en-US" dirty="0"/>
              <a:t>Prior Psychological Evaluations</a:t>
            </a:r>
          </a:p>
          <a:p>
            <a:pPr lvl="1">
              <a:spcBef>
                <a:spcPct val="0"/>
              </a:spcBef>
              <a:buFont typeface="Wingdings" charset="2"/>
              <a:buChar char="Ø"/>
            </a:pPr>
            <a:r>
              <a:rPr lang="en-US" altLang="en-US" dirty="0"/>
              <a:t>Forensic Interview</a:t>
            </a:r>
          </a:p>
          <a:p>
            <a:pPr lvl="1">
              <a:spcBef>
                <a:spcPct val="0"/>
              </a:spcBef>
              <a:buFont typeface="Wingdings" charset="2"/>
              <a:buChar char="Ø"/>
            </a:pPr>
            <a:r>
              <a:rPr lang="en-US" altLang="en-US" dirty="0"/>
              <a:t>Forensic Assessment of Understanding (Miranda or Confession)</a:t>
            </a:r>
          </a:p>
          <a:p>
            <a:pPr lvl="1">
              <a:spcBef>
                <a:spcPct val="0"/>
              </a:spcBef>
              <a:buFont typeface="Wingdings" charset="2"/>
              <a:buChar char="Ø"/>
            </a:pPr>
            <a:r>
              <a:rPr lang="en-US" altLang="en-US" dirty="0"/>
              <a:t>Forensic Assessment of Malingering</a:t>
            </a:r>
          </a:p>
          <a:p>
            <a:pPr lvl="1">
              <a:spcBef>
                <a:spcPct val="0"/>
              </a:spcBef>
              <a:buFont typeface="Wingdings" charset="2"/>
              <a:buChar char="Ø"/>
            </a:pPr>
            <a:r>
              <a:rPr lang="en-US" altLang="en-US" dirty="0"/>
              <a:t>Discussion and Conclusions</a:t>
            </a:r>
          </a:p>
          <a:p>
            <a:pPr>
              <a:spcBef>
                <a:spcPct val="0"/>
              </a:spcBef>
              <a:buFont typeface="Wingdings" charset="2"/>
              <a:buChar char="Ø"/>
            </a:pPr>
            <a:endParaRPr lang="en-US" altLang="en-US" b="1" dirty="0"/>
          </a:p>
          <a:p>
            <a:pPr>
              <a:spcBef>
                <a:spcPct val="0"/>
              </a:spcBef>
              <a:buFont typeface="Wingdings" charset="2"/>
              <a:buChar char="Ø"/>
            </a:pPr>
            <a:endParaRPr lang="en-US" altLang="en-US" dirty="0"/>
          </a:p>
          <a:p>
            <a:pPr>
              <a:spcBef>
                <a:spcPct val="0"/>
              </a:spcBef>
              <a:buFont typeface="Wingdings" charset="2"/>
              <a:buChar char="Ø"/>
            </a:pPr>
            <a:endParaRPr lang="en-US" altLang="en-US" b="1" dirty="0">
              <a:latin typeface="Corbel" charset="0"/>
            </a:endParaRPr>
          </a:p>
          <a:p>
            <a:endParaRPr lang="en-US" dirty="0"/>
          </a:p>
        </p:txBody>
      </p:sp>
    </p:spTree>
    <p:extLst>
      <p:ext uri="{BB962C8B-B14F-4D97-AF65-F5344CB8AC3E}">
        <p14:creationId xmlns:p14="http://schemas.microsoft.com/office/powerpoint/2010/main" val="722964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Expert’s Task: Testify</a:t>
            </a:r>
            <a:br>
              <a:rPr lang="en-US" dirty="0"/>
            </a:br>
            <a:endParaRPr lang="en-US" sz="4000" dirty="0"/>
          </a:p>
        </p:txBody>
      </p:sp>
      <p:sp>
        <p:nvSpPr>
          <p:cNvPr id="3" name="Content Placeholder 2"/>
          <p:cNvSpPr>
            <a:spLocks noGrp="1"/>
          </p:cNvSpPr>
          <p:nvPr>
            <p:ph idx="1"/>
          </p:nvPr>
        </p:nvSpPr>
        <p:spPr>
          <a:xfrm>
            <a:off x="1103312" y="1447800"/>
            <a:ext cx="8946541" cy="4800599"/>
          </a:xfrm>
        </p:spPr>
        <p:txBody>
          <a:bodyPr>
            <a:normAutofit fontScale="92500" lnSpcReduction="20000"/>
          </a:bodyPr>
          <a:lstStyle/>
          <a:p>
            <a:pPr marL="0" indent="0">
              <a:spcBef>
                <a:spcPct val="0"/>
              </a:spcBef>
              <a:buNone/>
            </a:pPr>
            <a:r>
              <a:rPr lang="en-US" altLang="en-US" sz="2800" b="1" dirty="0"/>
              <a:t>Some psychologists, by virtue of their knowledge, training and experience, are able to assist the Court in each of the following areas:</a:t>
            </a:r>
            <a:r>
              <a:rPr lang="en-US" altLang="en-US" sz="2800" dirty="0"/>
              <a:t> </a:t>
            </a:r>
          </a:p>
          <a:p>
            <a:pPr lvl="1">
              <a:spcBef>
                <a:spcPct val="0"/>
              </a:spcBef>
              <a:buFont typeface="Wingdings" charset="2"/>
              <a:buChar char="Ø"/>
            </a:pPr>
            <a:endParaRPr lang="en-US" altLang="en-US" sz="2800" dirty="0"/>
          </a:p>
          <a:p>
            <a:pPr>
              <a:spcBef>
                <a:spcPct val="0"/>
              </a:spcBef>
              <a:buFont typeface="Wingdings" charset="2"/>
              <a:buChar char="Ø"/>
            </a:pPr>
            <a:r>
              <a:rPr lang="en-US" altLang="en-US" sz="2400" dirty="0"/>
              <a:t>Assess “the physical and psychological environment in which the [waiver] was obtained” (</a:t>
            </a:r>
            <a:r>
              <a:rPr lang="en-US" altLang="en-US" sz="2400" i="1" dirty="0"/>
              <a:t>Crane v. Kentucky, </a:t>
            </a:r>
            <a:r>
              <a:rPr lang="en-US" altLang="en-US" sz="2400" dirty="0"/>
              <a:t>1986</a:t>
            </a:r>
            <a:r>
              <a:rPr lang="en-US" altLang="en-US" sz="2400" i="1" dirty="0"/>
              <a:t>, </a:t>
            </a:r>
            <a:r>
              <a:rPr lang="en-US" altLang="en-US" sz="2400" dirty="0"/>
              <a:t>p. 684).</a:t>
            </a:r>
          </a:p>
          <a:p>
            <a:pPr>
              <a:spcBef>
                <a:spcPct val="0"/>
              </a:spcBef>
              <a:buFont typeface="Wingdings" charset="2"/>
              <a:buChar char="Ø"/>
            </a:pPr>
            <a:endParaRPr lang="en-US" altLang="en-US" sz="2400" dirty="0"/>
          </a:p>
          <a:p>
            <a:pPr>
              <a:spcBef>
                <a:spcPct val="0"/>
              </a:spcBef>
              <a:buFont typeface="Wingdings" charset="2"/>
              <a:buChar char="Ø"/>
            </a:pPr>
            <a:r>
              <a:rPr lang="en-US" altLang="en-US" sz="2400" dirty="0"/>
              <a:t>Evaluate the defendant’s mental status, including psychopathology, intelligence, memory, and comprehension.</a:t>
            </a:r>
          </a:p>
          <a:p>
            <a:pPr>
              <a:spcBef>
                <a:spcPct val="0"/>
              </a:spcBef>
              <a:buFont typeface="Wingdings" charset="2"/>
              <a:buChar char="Ø"/>
            </a:pPr>
            <a:endParaRPr lang="en-US" altLang="en-US" sz="2400" dirty="0"/>
          </a:p>
          <a:p>
            <a:pPr>
              <a:spcBef>
                <a:spcPct val="0"/>
              </a:spcBef>
              <a:buFont typeface="Wingdings" charset="2"/>
              <a:buChar char="Ø"/>
            </a:pPr>
            <a:r>
              <a:rPr lang="en-US" altLang="en-US" sz="2400" dirty="0"/>
              <a:t>Reconstruct the defendant’s mental state at the time of the waiver and/or confession (similar to MSO/NGRI report)</a:t>
            </a:r>
          </a:p>
          <a:p>
            <a:pPr>
              <a:spcBef>
                <a:spcPct val="0"/>
              </a:spcBef>
              <a:buFont typeface="Wingdings" charset="2"/>
              <a:buChar char="Ø"/>
            </a:pPr>
            <a:endParaRPr lang="en-US" altLang="en-US" sz="2400" dirty="0"/>
          </a:p>
          <a:p>
            <a:pPr>
              <a:spcBef>
                <a:spcPct val="0"/>
              </a:spcBef>
              <a:buFont typeface="Wingdings" charset="2"/>
              <a:buChar char="Ø"/>
            </a:pPr>
            <a:r>
              <a:rPr lang="en-US" altLang="en-US" sz="2400" dirty="0"/>
              <a:t>Assist the Court in understanding the intersection of these factors.</a:t>
            </a:r>
          </a:p>
          <a:p>
            <a:pPr>
              <a:spcBef>
                <a:spcPct val="0"/>
              </a:spcBef>
              <a:buFont typeface="Wingdings" charset="2"/>
              <a:buChar char="Ø"/>
            </a:pPr>
            <a:endParaRPr lang="en-US" altLang="en-US" b="1" dirty="0"/>
          </a:p>
          <a:p>
            <a:pPr>
              <a:spcBef>
                <a:spcPct val="0"/>
              </a:spcBef>
              <a:buFont typeface="Wingdings" charset="2"/>
              <a:buChar char="Ø"/>
            </a:pPr>
            <a:endParaRPr lang="en-US" altLang="en-US" dirty="0"/>
          </a:p>
          <a:p>
            <a:pPr>
              <a:spcBef>
                <a:spcPct val="0"/>
              </a:spcBef>
              <a:buFont typeface="Wingdings" charset="2"/>
              <a:buChar char="Ø"/>
            </a:pPr>
            <a:endParaRPr lang="en-US" altLang="en-US" b="1" dirty="0">
              <a:latin typeface="Corbel" charset="0"/>
            </a:endParaRPr>
          </a:p>
          <a:p>
            <a:endParaRPr lang="en-US" dirty="0"/>
          </a:p>
        </p:txBody>
      </p:sp>
    </p:spTree>
    <p:extLst>
      <p:ext uri="{BB962C8B-B14F-4D97-AF65-F5344CB8AC3E}">
        <p14:creationId xmlns:p14="http://schemas.microsoft.com/office/powerpoint/2010/main" val="25802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r>
              <a:rPr lang="en-US" dirty="0"/>
              <a:t>The Innocence Project</a:t>
            </a:r>
          </a:p>
          <a:p>
            <a:r>
              <a:rPr lang="en-US" dirty="0"/>
              <a:t>The Innocence Project of Texas </a:t>
            </a:r>
            <a:r>
              <a:rPr lang="en-US" dirty="0">
                <a:hlinkClick r:id="rId2"/>
              </a:rPr>
              <a:t>http://www.ipoftexas.org/</a:t>
            </a:r>
            <a:endParaRPr lang="en-US" dirty="0"/>
          </a:p>
          <a:p>
            <a:r>
              <a:rPr lang="en-US" dirty="0"/>
              <a:t>National Registry of Exonerations </a:t>
            </a:r>
            <a:r>
              <a:rPr lang="en-US" dirty="0">
                <a:hlinkClick r:id="rId3"/>
              </a:rPr>
              <a:t>http://www.law.umich.edu/special/exoneration/Pages/about.aspx</a:t>
            </a:r>
            <a:endParaRPr lang="en-US" dirty="0"/>
          </a:p>
          <a:p>
            <a:r>
              <a:rPr lang="en-US" dirty="0"/>
              <a:t>Conviction Integrity Unit – Dallas County District Attorney </a:t>
            </a:r>
            <a:r>
              <a:rPr lang="en-US" dirty="0">
                <a:hlinkClick r:id="rId4"/>
              </a:rPr>
              <a:t>https://www.dallascounty.org/department/da/conviction_integrity.php</a:t>
            </a:r>
            <a:endParaRPr lang="en-US" dirty="0"/>
          </a:p>
          <a:p>
            <a:r>
              <a:rPr lang="en-US" dirty="0" err="1"/>
              <a:t>DeClue</a:t>
            </a:r>
            <a:r>
              <a:rPr lang="en-US" dirty="0"/>
              <a:t>, G. (2005) </a:t>
            </a:r>
            <a:r>
              <a:rPr lang="en-US" i="1" dirty="0"/>
              <a:t>Interrogations and disputed confessions. </a:t>
            </a:r>
            <a:r>
              <a:rPr lang="en-US" dirty="0"/>
              <a:t>Sarasota FL: Processional Resource Press.</a:t>
            </a:r>
          </a:p>
          <a:p>
            <a:r>
              <a:rPr lang="en-US" dirty="0" err="1"/>
              <a:t>Drizin</a:t>
            </a:r>
            <a:r>
              <a:rPr lang="en-US" dirty="0"/>
              <a:t>, S. &amp; Leo, R. (2005) </a:t>
            </a:r>
            <a:r>
              <a:rPr lang="en-US" i="1" dirty="0"/>
              <a:t>THE PROBLEM OF FALSE CONFESSIONS IN THE POST-DNA WORLD.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85394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r>
              <a:rPr lang="en-US" dirty="0" err="1"/>
              <a:t>Inbau</a:t>
            </a:r>
            <a:r>
              <a:rPr lang="en-US" dirty="0"/>
              <a:t>, F. E. et al. (2011) </a:t>
            </a:r>
            <a:r>
              <a:rPr lang="en-US" i="1" dirty="0"/>
              <a:t>Criminal interrogations and confessions. </a:t>
            </a:r>
            <a:r>
              <a:rPr lang="en-US" dirty="0"/>
              <a:t>Burlington, MA: Jones &amp; Bartlett Learning</a:t>
            </a:r>
          </a:p>
          <a:p>
            <a:r>
              <a:rPr lang="en-US" dirty="0" err="1"/>
              <a:t>Kassin</a:t>
            </a:r>
            <a:r>
              <a:rPr lang="en-US" dirty="0"/>
              <a:t>, S. et al (2010) </a:t>
            </a:r>
            <a:r>
              <a:rPr lang="en-US" i="1" dirty="0"/>
              <a:t>Police-Induced Confessions: Risk Factors and Recommendations. </a:t>
            </a:r>
            <a:r>
              <a:rPr lang="en-US" dirty="0"/>
              <a:t>Law &amp; Human Behavior 34: 3-38.</a:t>
            </a:r>
            <a:endParaRPr lang="en-US" i="1" dirty="0"/>
          </a:p>
          <a:p>
            <a:r>
              <a:rPr lang="en-US" dirty="0"/>
              <a:t>Lassiter, G. &amp; </a:t>
            </a:r>
            <a:r>
              <a:rPr lang="en-US" dirty="0" err="1"/>
              <a:t>Meissner</a:t>
            </a:r>
            <a:r>
              <a:rPr lang="en-US" dirty="0"/>
              <a:t>, Chuck . (2010) </a:t>
            </a:r>
            <a:r>
              <a:rPr lang="en-US" i="1" dirty="0"/>
              <a:t>Police interrogations and false confessions: Current research, practice and policy recommendations. </a:t>
            </a:r>
            <a:r>
              <a:rPr lang="en-US" dirty="0"/>
              <a:t>Washington DC: American Psychological Association.</a:t>
            </a:r>
            <a:r>
              <a:rPr lang="en-US" i="1" dirty="0"/>
              <a:t> </a:t>
            </a:r>
            <a:endParaRPr lang="en-US" dirty="0"/>
          </a:p>
          <a:p>
            <a:r>
              <a:rPr lang="en-US" dirty="0" err="1"/>
              <a:t>Redlich</a:t>
            </a:r>
            <a:r>
              <a:rPr lang="en-US" dirty="0"/>
              <a:t>, A. &amp; </a:t>
            </a:r>
            <a:r>
              <a:rPr lang="en-US" dirty="0" err="1"/>
              <a:t>Meissner</a:t>
            </a:r>
            <a:r>
              <a:rPr lang="en-US" dirty="0"/>
              <a:t>, C. (2016) </a:t>
            </a:r>
            <a:r>
              <a:rPr lang="en-US" i="1" dirty="0"/>
              <a:t>Techniques and Controversies in the Interrogation of Suspects: The Artful Practice versus the Scientific Study.</a:t>
            </a:r>
            <a:r>
              <a:rPr lang="en-US" dirty="0"/>
              <a:t> In press.</a:t>
            </a:r>
            <a:endParaRPr lang="en-US" i="1"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196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Unjust Justice – Exonerations in US</a:t>
            </a:r>
          </a:p>
        </p:txBody>
      </p:sp>
      <p:pic>
        <p:nvPicPr>
          <p:cNvPr id="4" name="Content Placeholder 3"/>
          <p:cNvPicPr>
            <a:picLocks noGrp="1" noChangeAspect="1"/>
          </p:cNvPicPr>
          <p:nvPr>
            <p:ph idx="1"/>
          </p:nvPr>
        </p:nvPicPr>
        <p:blipFill>
          <a:blip r:embed="rId2"/>
          <a:stretch>
            <a:fillRect/>
          </a:stretch>
        </p:blipFill>
        <p:spPr>
          <a:xfrm>
            <a:off x="762000" y="1295400"/>
            <a:ext cx="6678349" cy="5185840"/>
          </a:xfrm>
          <a:prstGeom prst="rect">
            <a:avLst/>
          </a:prstGeom>
        </p:spPr>
      </p:pic>
    </p:spTree>
    <p:extLst>
      <p:ext uri="{BB962C8B-B14F-4D97-AF65-F5344CB8AC3E}">
        <p14:creationId xmlns:p14="http://schemas.microsoft.com/office/powerpoint/2010/main" val="170870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40889" cy="1400530"/>
          </a:xfrm>
        </p:spPr>
        <p:txBody>
          <a:bodyPr/>
          <a:lstStyle/>
          <a:p>
            <a:r>
              <a:rPr lang="en-US" dirty="0"/>
              <a:t>Unjust Justice – Exonerations in Texas</a:t>
            </a:r>
          </a:p>
        </p:txBody>
      </p:sp>
      <p:pic>
        <p:nvPicPr>
          <p:cNvPr id="6" name="Content Placeholder 5"/>
          <p:cNvPicPr>
            <a:picLocks noGrp="1" noChangeAspect="1"/>
          </p:cNvPicPr>
          <p:nvPr>
            <p:ph idx="1"/>
          </p:nvPr>
        </p:nvPicPr>
        <p:blipFill>
          <a:blip r:embed="rId2"/>
          <a:stretch>
            <a:fillRect/>
          </a:stretch>
        </p:blipFill>
        <p:spPr>
          <a:xfrm>
            <a:off x="838200" y="1371600"/>
            <a:ext cx="7058804" cy="5181600"/>
          </a:xfrm>
          <a:prstGeom prst="rect">
            <a:avLst/>
          </a:prstGeom>
        </p:spPr>
      </p:pic>
    </p:spTree>
    <p:extLst>
      <p:ext uri="{BB962C8B-B14F-4D97-AF65-F5344CB8AC3E}">
        <p14:creationId xmlns:p14="http://schemas.microsoft.com/office/powerpoint/2010/main" val="201921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Exonerations: False Confessions</a:t>
            </a:r>
          </a:p>
        </p:txBody>
      </p:sp>
      <p:pic>
        <p:nvPicPr>
          <p:cNvPr id="20" name="Content Placeholder 19"/>
          <p:cNvPicPr>
            <a:picLocks noGrp="1" noChangeAspect="1"/>
          </p:cNvPicPr>
          <p:nvPr>
            <p:ph idx="1"/>
          </p:nvPr>
        </p:nvPicPr>
        <p:blipFill>
          <a:blip r:embed="rId2"/>
          <a:stretch>
            <a:fillRect/>
          </a:stretch>
        </p:blipFill>
        <p:spPr>
          <a:xfrm>
            <a:off x="838200" y="1445257"/>
            <a:ext cx="8991600" cy="5133200"/>
          </a:xfrm>
          <a:prstGeom prst="rect">
            <a:avLst/>
          </a:prstGeom>
        </p:spPr>
      </p:pic>
      <p:sp>
        <p:nvSpPr>
          <p:cNvPr id="21" name="TextBox 20"/>
          <p:cNvSpPr txBox="1"/>
          <p:nvPr/>
        </p:nvSpPr>
        <p:spPr>
          <a:xfrm>
            <a:off x="6019800" y="2667000"/>
            <a:ext cx="3555782" cy="646331"/>
          </a:xfrm>
          <a:prstGeom prst="rect">
            <a:avLst/>
          </a:prstGeom>
          <a:noFill/>
        </p:spPr>
        <p:txBody>
          <a:bodyPr wrap="none" rtlCol="0">
            <a:spAutoFit/>
          </a:bodyPr>
          <a:lstStyle/>
          <a:p>
            <a:r>
              <a:rPr lang="en-US" b="1" dirty="0">
                <a:solidFill>
                  <a:schemeClr val="bg1"/>
                </a:solidFill>
              </a:rPr>
              <a:t>337 DNA Exonerations To Date</a:t>
            </a:r>
          </a:p>
          <a:p>
            <a:r>
              <a:rPr lang="en-US" b="1" dirty="0">
                <a:solidFill>
                  <a:schemeClr val="bg1"/>
                </a:solidFill>
              </a:rPr>
              <a:t>52 DNA Exonerations In Texas</a:t>
            </a:r>
          </a:p>
        </p:txBody>
      </p:sp>
    </p:spTree>
    <p:extLst>
      <p:ext uri="{BB962C8B-B14F-4D97-AF65-F5344CB8AC3E}">
        <p14:creationId xmlns:p14="http://schemas.microsoft.com/office/powerpoint/2010/main" val="65890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r>
              <a:rPr lang="en-US" altLang="en-US" sz="4000" dirty="0"/>
              <a:t>Consequences of False Confessions</a:t>
            </a:r>
            <a:endParaRPr lang="en-US" sz="4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5789871"/>
              </p:ext>
            </p:extLst>
          </p:nvPr>
        </p:nvGraphicFramePr>
        <p:xfrm>
          <a:off x="1276350" y="1435608"/>
          <a:ext cx="8755064" cy="5041392"/>
        </p:xfrm>
        <a:graphic>
          <a:graphicData uri="http://schemas.openxmlformats.org/drawingml/2006/table">
            <a:tbl>
              <a:tblPr firstRow="1" bandRow="1">
                <a:tableStyleId>{0505E3EF-67EA-436B-97B2-0124C06EBD24}</a:tableStyleId>
              </a:tblPr>
              <a:tblGrid>
                <a:gridCol w="4377532">
                  <a:extLst>
                    <a:ext uri="{9D8B030D-6E8A-4147-A177-3AD203B41FA5}">
                      <a16:colId xmlns:a16="http://schemas.microsoft.com/office/drawing/2014/main" xmlns="" val="20000"/>
                    </a:ext>
                  </a:extLst>
                </a:gridCol>
                <a:gridCol w="4377532">
                  <a:extLst>
                    <a:ext uri="{9D8B030D-6E8A-4147-A177-3AD203B41FA5}">
                      <a16:colId xmlns:a16="http://schemas.microsoft.com/office/drawing/2014/main" xmlns="" val="20001"/>
                    </a:ext>
                  </a:extLst>
                </a:gridCol>
              </a:tblGrid>
              <a:tr h="114776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1" i="0" u="none" strike="noStrike" cap="none" normalizeH="0" baseline="0" dirty="0">
                          <a:ln>
                            <a:noFill/>
                          </a:ln>
                          <a:solidFill>
                            <a:schemeClr val="bg1"/>
                          </a:solidFill>
                          <a:effectLst/>
                          <a:latin typeface="Times New Roman" charset="0"/>
                        </a:rPr>
                        <a:t>POLICE: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0" i="0" u="none" strike="noStrike" cap="none" normalizeH="0" baseline="0" dirty="0">
                          <a:ln>
                            <a:noFill/>
                          </a:ln>
                          <a:solidFill>
                            <a:schemeClr val="bg1"/>
                          </a:solidFill>
                          <a:effectLst/>
                          <a:latin typeface="Times New Roman" charset="0"/>
                        </a:rPr>
                        <a:t>Close Case, Ignore Contradictory Evidence, Refuse to Admit Error</a:t>
                      </a:r>
                      <a:endParaRPr kumimoji="0" lang="en-US" altLang="en-US" sz="2000" b="0" i="0" u="none" strike="noStrike" cap="none" normalizeH="0" baseline="0" dirty="0">
                        <a:ln>
                          <a:noFill/>
                        </a:ln>
                        <a:solidFill>
                          <a:schemeClr val="bg1"/>
                        </a:solidFill>
                        <a:effectLst/>
                        <a:latin typeface="Times New Roman" charset="0"/>
                      </a:endParaRPr>
                    </a:p>
                    <a:p>
                      <a:endParaRPr lang="en-US"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1" i="0" u="none" strike="noStrike" cap="none" normalizeH="0" baseline="0" dirty="0">
                          <a:ln>
                            <a:noFill/>
                          </a:ln>
                          <a:solidFill>
                            <a:schemeClr val="bg1"/>
                          </a:solidFill>
                          <a:effectLst/>
                          <a:latin typeface="Times New Roman" charset="0"/>
                        </a:rPr>
                        <a:t>PROSECUTORS</a:t>
                      </a:r>
                      <a:r>
                        <a:rPr kumimoji="0" lang="en-US" altLang="en-US" sz="1800" b="0" i="0" u="none" strike="noStrike" cap="none" normalizeH="0" baseline="0" dirty="0">
                          <a:ln>
                            <a:noFill/>
                          </a:ln>
                          <a:solidFill>
                            <a:schemeClr val="bg1"/>
                          </a:solidFill>
                          <a:effectLst/>
                          <a:latin typeface="Times New Roman"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0" i="0" u="none" strike="noStrike" cap="none" normalizeH="0" baseline="0" dirty="0">
                          <a:ln>
                            <a:noFill/>
                          </a:ln>
                          <a:solidFill>
                            <a:schemeClr val="bg1"/>
                          </a:solidFill>
                          <a:effectLst/>
                          <a:latin typeface="Times New Roman" charset="0"/>
                        </a:rPr>
                        <a:t>Set Higher Bail, More and Higher Charges, Make Centerpiece of State’s Case</a:t>
                      </a:r>
                      <a:endParaRPr kumimoji="0" lang="en-US" altLang="en-US" sz="2000" b="0" i="0" u="none" strike="noStrike" cap="none" normalizeH="0" baseline="0" dirty="0">
                        <a:ln>
                          <a:noFill/>
                        </a:ln>
                        <a:solidFill>
                          <a:schemeClr val="bg1"/>
                        </a:solidFill>
                        <a:effectLst/>
                        <a:latin typeface="Times New Roman" charset="0"/>
                      </a:endParaRPr>
                    </a:p>
                    <a:p>
                      <a:endParaRPr lang="en-US" dirty="0"/>
                    </a:p>
                  </a:txBody>
                  <a:tcPr/>
                </a:tc>
                <a:extLst>
                  <a:ext uri="{0D108BD9-81ED-4DB2-BD59-A6C34878D82A}">
                    <a16:rowId xmlns:a16="http://schemas.microsoft.com/office/drawing/2014/main" xmlns="" val="10000"/>
                  </a:ext>
                </a:extLst>
              </a:tr>
              <a:tr h="235742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1" i="0" u="none" strike="noStrike" cap="none" normalizeH="0" baseline="0" dirty="0">
                          <a:ln>
                            <a:noFill/>
                          </a:ln>
                          <a:solidFill>
                            <a:schemeClr val="bg1"/>
                          </a:solidFill>
                          <a:effectLst/>
                          <a:latin typeface="Times New Roman" charset="0"/>
                        </a:rPr>
                        <a:t>DEFENSE ATTORNEYS:</a:t>
                      </a:r>
                      <a:endParaRPr kumimoji="0" lang="en-US" altLang="en-US" sz="1800" b="0" i="0" u="none" strike="noStrike" cap="none" normalizeH="0" baseline="0" dirty="0">
                        <a:ln>
                          <a:noFill/>
                        </a:ln>
                        <a:solidFill>
                          <a:schemeClr val="bg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defRPr/>
                      </a:pPr>
                      <a:r>
                        <a:rPr kumimoji="0" lang="en-US" altLang="en-US" sz="1800" b="0" i="0" u="none" strike="noStrike" cap="none" normalizeH="0" baseline="0" dirty="0">
                          <a:ln>
                            <a:noFill/>
                          </a:ln>
                          <a:solidFill>
                            <a:schemeClr val="bg1"/>
                          </a:solidFill>
                          <a:effectLst/>
                          <a:latin typeface="Times New Roman" charset="0"/>
                        </a:rPr>
                        <a:t>Presume Client’s Guilt; Pressure Client to Plead Guilty; </a:t>
                      </a:r>
                      <a:r>
                        <a:rPr kumimoji="0" lang="en-US" altLang="en-US" sz="2000" b="0" i="0" u="none" strike="noStrike" cap="none" normalizeH="0" baseline="0" dirty="0">
                          <a:ln>
                            <a:noFill/>
                          </a:ln>
                          <a:solidFill>
                            <a:srgbClr val="000000"/>
                          </a:solidFill>
                          <a:effectLst>
                            <a:outerShdw blurRad="38100" dist="38100" dir="2700000" algn="tl">
                              <a:srgbClr val="FFFFFF"/>
                            </a:outerShdw>
                          </a:effectLst>
                          <a:latin typeface="Times New Roman" charset="0"/>
                          <a:ea typeface="Times New Roman" charset="0"/>
                          <a:cs typeface="Times New Roman" charset="0"/>
                        </a:rPr>
                        <a:t>A</a:t>
                      </a:r>
                      <a:r>
                        <a:rPr lang="en-US" altLang="en-US" sz="2000" b="0" dirty="0">
                          <a:solidFill>
                            <a:srgbClr val="000000"/>
                          </a:solidFill>
                          <a:effectLst>
                            <a:outerShdw blurRad="38100" dist="38100" dir="2700000" algn="tl">
                              <a:srgbClr val="FFFFFF"/>
                            </a:outerShdw>
                          </a:effectLst>
                          <a:latin typeface="Times New Roman" charset="0"/>
                          <a:ea typeface="Times New Roman" charset="0"/>
                          <a:cs typeface="Times New Roman" charset="0"/>
                        </a:rPr>
                        <a:t> 78-85% risk of being wrongfully convicted if the case is not dismissed prior to trial (Leo &amp; </a:t>
                      </a:r>
                      <a:r>
                        <a:rPr lang="en-US" altLang="en-US" sz="2000" b="0" dirty="0" err="1">
                          <a:solidFill>
                            <a:srgbClr val="000000"/>
                          </a:solidFill>
                          <a:effectLst>
                            <a:outerShdw blurRad="38100" dist="38100" dir="2700000" algn="tl">
                              <a:srgbClr val="FFFFFF"/>
                            </a:outerShdw>
                          </a:effectLst>
                          <a:latin typeface="Times New Roman" charset="0"/>
                          <a:ea typeface="Times New Roman" charset="0"/>
                          <a:cs typeface="Times New Roman" charset="0"/>
                        </a:rPr>
                        <a:t>Ofshe</a:t>
                      </a:r>
                      <a:r>
                        <a:rPr lang="en-US" altLang="en-US" sz="2000" b="0" dirty="0">
                          <a:solidFill>
                            <a:srgbClr val="000000"/>
                          </a:solidFill>
                          <a:effectLst>
                            <a:outerShdw blurRad="38100" dist="38100" dir="2700000" algn="tl">
                              <a:srgbClr val="FFFFFF"/>
                            </a:outerShdw>
                          </a:effectLst>
                          <a:latin typeface="Times New Roman" charset="0"/>
                          <a:ea typeface="Times New Roman" charset="0"/>
                          <a:cs typeface="Times New Roman" charset="0"/>
                        </a:rPr>
                        <a:t>, 1998; </a:t>
                      </a:r>
                      <a:r>
                        <a:rPr lang="en-US" altLang="en-US" sz="2000" b="0" dirty="0" err="1">
                          <a:solidFill>
                            <a:srgbClr val="000000"/>
                          </a:solidFill>
                          <a:effectLst>
                            <a:outerShdw blurRad="38100" dist="38100" dir="2700000" algn="tl">
                              <a:srgbClr val="FFFFFF"/>
                            </a:outerShdw>
                          </a:effectLst>
                          <a:latin typeface="Times New Roman" charset="0"/>
                          <a:ea typeface="Times New Roman" charset="0"/>
                          <a:cs typeface="Times New Roman" charset="0"/>
                        </a:rPr>
                        <a:t>Drizin</a:t>
                      </a:r>
                      <a:r>
                        <a:rPr lang="en-US" altLang="en-US" sz="2000" b="0" dirty="0">
                          <a:solidFill>
                            <a:srgbClr val="000000"/>
                          </a:solidFill>
                          <a:effectLst>
                            <a:outerShdw blurRad="38100" dist="38100" dir="2700000" algn="tl">
                              <a:srgbClr val="FFFFFF"/>
                            </a:outerShdw>
                          </a:effectLst>
                          <a:latin typeface="Times New Roman" charset="0"/>
                          <a:ea typeface="Times New Roman" charset="0"/>
                          <a:cs typeface="Times New Roman" charset="0"/>
                        </a:rPr>
                        <a:t> &amp; Leo, 2004).</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endParaRPr kumimoji="0" lang="en-US" altLang="en-US" sz="2000" b="0" i="0" u="none" strike="noStrike" cap="none" normalizeH="0" baseline="0" dirty="0">
                        <a:ln>
                          <a:noFill/>
                        </a:ln>
                        <a:solidFill>
                          <a:schemeClr val="bg1"/>
                        </a:solidFill>
                        <a:effectLst/>
                        <a:latin typeface="Times New Roman" charset="0"/>
                      </a:endParaRPr>
                    </a:p>
                    <a:p>
                      <a:endParaRPr lang="en-US"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1" i="0" u="none" strike="noStrike" cap="none" normalizeH="0" baseline="0" dirty="0">
                          <a:ln>
                            <a:noFill/>
                          </a:ln>
                          <a:solidFill>
                            <a:schemeClr val="bg1"/>
                          </a:solidFill>
                          <a:effectLst/>
                          <a:latin typeface="Times New Roman" charset="0"/>
                        </a:rPr>
                        <a:t>JURIES:</a:t>
                      </a:r>
                      <a:endParaRPr kumimoji="0" lang="en-US" altLang="en-US" sz="1800" b="0" i="0" u="none" strike="noStrike" cap="none" normalizeH="0" baseline="0" dirty="0">
                        <a:ln>
                          <a:noFill/>
                        </a:ln>
                        <a:solidFill>
                          <a:schemeClr val="bg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0" i="0" u="none" strike="noStrike" cap="none" normalizeH="0" baseline="0" dirty="0">
                          <a:ln>
                            <a:noFill/>
                          </a:ln>
                          <a:solidFill>
                            <a:schemeClr val="bg1"/>
                          </a:solidFill>
                          <a:effectLst/>
                          <a:latin typeface="Times New Roman" charset="0"/>
                          <a:ea typeface="Times New Roman" charset="0"/>
                          <a:cs typeface="Times New Roman" charset="0"/>
                        </a:rPr>
                        <a:t>More Likely to Convict, Even if Confession Was Coerced (</a:t>
                      </a:r>
                      <a:r>
                        <a:rPr lang="en-US" altLang="en-US" b="0" dirty="0" err="1">
                          <a:solidFill>
                            <a:srgbClr val="000000"/>
                          </a:solidFill>
                          <a:effectLst>
                            <a:outerShdw blurRad="38100" dist="38100" dir="2700000" algn="tl">
                              <a:srgbClr val="FFFFFF"/>
                            </a:outerShdw>
                          </a:effectLst>
                          <a:latin typeface="Times New Roman" charset="0"/>
                          <a:ea typeface="Times New Roman" charset="0"/>
                          <a:cs typeface="Times New Roman" charset="0"/>
                        </a:rPr>
                        <a:t>Kassin</a:t>
                      </a:r>
                      <a:r>
                        <a:rPr lang="en-US" altLang="en-US" b="0" dirty="0">
                          <a:solidFill>
                            <a:srgbClr val="000000"/>
                          </a:solidFill>
                          <a:effectLst>
                            <a:outerShdw blurRad="38100" dist="38100" dir="2700000" algn="tl">
                              <a:srgbClr val="FFFFFF"/>
                            </a:outerShdw>
                          </a:effectLst>
                          <a:latin typeface="Times New Roman" charset="0"/>
                          <a:ea typeface="Times New Roman" charset="0"/>
                          <a:cs typeface="Times New Roman" charset="0"/>
                        </a:rPr>
                        <a:t> &amp; </a:t>
                      </a:r>
                      <a:r>
                        <a:rPr lang="en-US" altLang="en-US" b="0" dirty="0" err="1">
                          <a:solidFill>
                            <a:srgbClr val="000000"/>
                          </a:solidFill>
                          <a:effectLst>
                            <a:outerShdw blurRad="38100" dist="38100" dir="2700000" algn="tl">
                              <a:srgbClr val="FFFFFF"/>
                            </a:outerShdw>
                          </a:effectLst>
                          <a:latin typeface="Times New Roman" charset="0"/>
                          <a:ea typeface="Times New Roman" charset="0"/>
                          <a:cs typeface="Times New Roman" charset="0"/>
                        </a:rPr>
                        <a:t>Sukel</a:t>
                      </a:r>
                      <a:r>
                        <a:rPr lang="en-US" altLang="en-US" b="0" dirty="0">
                          <a:solidFill>
                            <a:srgbClr val="000000"/>
                          </a:solidFill>
                          <a:effectLst>
                            <a:outerShdw blurRad="38100" dist="38100" dir="2700000" algn="tl">
                              <a:srgbClr val="FFFFFF"/>
                            </a:outerShdw>
                          </a:effectLst>
                          <a:latin typeface="Times New Roman" charset="0"/>
                          <a:ea typeface="Times New Roman" charset="0"/>
                          <a:cs typeface="Times New Roman" charset="0"/>
                        </a:rPr>
                        <a:t>, 1997)</a:t>
                      </a:r>
                      <a:endParaRPr lang="en-US" b="0" dirty="0">
                        <a:solidFill>
                          <a:schemeClr val="bg1"/>
                        </a:solidFill>
                        <a:latin typeface="Times New Roman" charset="0"/>
                        <a:ea typeface="Times New Roman" charset="0"/>
                        <a:cs typeface="Times New Roman" charset="0"/>
                      </a:endParaRPr>
                    </a:p>
                  </a:txBody>
                  <a:tcPr/>
                </a:tc>
                <a:extLst>
                  <a:ext uri="{0D108BD9-81ED-4DB2-BD59-A6C34878D82A}">
                    <a16:rowId xmlns:a16="http://schemas.microsoft.com/office/drawing/2014/main" xmlns="" val="10001"/>
                  </a:ext>
                </a:extLst>
              </a:tr>
              <a:tr h="114776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1" i="0" u="none" strike="noStrike" cap="none" normalizeH="0" baseline="0" dirty="0">
                          <a:ln>
                            <a:noFill/>
                          </a:ln>
                          <a:solidFill>
                            <a:schemeClr val="bg1"/>
                          </a:solidFill>
                          <a:effectLst/>
                          <a:latin typeface="Times New Roman" charset="0"/>
                        </a:rPr>
                        <a:t>JUDGES:</a:t>
                      </a:r>
                      <a:endParaRPr kumimoji="0" lang="en-US" altLang="en-US" sz="1800" b="0" i="0" u="none" strike="noStrike" cap="none" normalizeH="0" baseline="0" dirty="0">
                        <a:ln>
                          <a:noFill/>
                        </a:ln>
                        <a:solidFill>
                          <a:schemeClr val="bg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0" i="0" u="none" strike="noStrike" cap="none" normalizeH="0" baseline="0" dirty="0">
                          <a:ln>
                            <a:noFill/>
                          </a:ln>
                          <a:solidFill>
                            <a:schemeClr val="bg1"/>
                          </a:solidFill>
                          <a:effectLst/>
                          <a:latin typeface="Times New Roman" charset="0"/>
                        </a:rPr>
                        <a:t>Sentence Higher for Failure to Show Remorse</a:t>
                      </a:r>
                      <a:endParaRPr kumimoji="0" lang="en-US" altLang="en-US" sz="2000" b="0" i="0" u="none" strike="noStrike" cap="none" normalizeH="0" baseline="0" dirty="0">
                        <a:ln>
                          <a:noFill/>
                        </a:ln>
                        <a:solidFill>
                          <a:schemeClr val="bg1"/>
                        </a:solidFill>
                        <a:effectLst/>
                        <a:latin typeface="Times New Roman" charset="0"/>
                      </a:endParaRPr>
                    </a:p>
                    <a:p>
                      <a:endParaRPr lang="en-US"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1" i="0" u="none" strike="noStrike" cap="none" normalizeH="0" baseline="0" dirty="0">
                          <a:ln>
                            <a:noFill/>
                          </a:ln>
                          <a:solidFill>
                            <a:schemeClr val="bg1"/>
                          </a:solidFill>
                          <a:effectLst/>
                          <a:latin typeface="Times New Roman" charset="0"/>
                        </a:rPr>
                        <a:t>POST-CONVICTION:</a:t>
                      </a:r>
                      <a:endParaRPr kumimoji="0" lang="en-US" altLang="en-US" sz="1800" b="0" i="0" u="none" strike="noStrike" cap="none" normalizeH="0" baseline="0" dirty="0">
                        <a:ln>
                          <a:noFill/>
                        </a:ln>
                        <a:solidFill>
                          <a:schemeClr val="bg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2"/>
                        <a:buNone/>
                        <a:tabLst/>
                      </a:pPr>
                      <a:r>
                        <a:rPr kumimoji="0" lang="en-US" altLang="en-US" sz="1800" b="0" i="0" u="none" strike="noStrike" cap="none" normalizeH="0" baseline="0" dirty="0">
                          <a:ln>
                            <a:noFill/>
                          </a:ln>
                          <a:solidFill>
                            <a:schemeClr val="bg1"/>
                          </a:solidFill>
                          <a:effectLst/>
                          <a:latin typeface="Times New Roman" charset="0"/>
                        </a:rPr>
                        <a:t>Law Almost Never Permits Appeals Based on Innocence</a:t>
                      </a:r>
                      <a:endParaRPr kumimoji="0" lang="en-US" altLang="en-US" sz="2000" b="0" i="0" u="none" strike="noStrike" cap="none" normalizeH="0" baseline="0" dirty="0">
                        <a:ln>
                          <a:noFill/>
                        </a:ln>
                        <a:solidFill>
                          <a:schemeClr val="bg1"/>
                        </a:solidFill>
                        <a:effectLst/>
                        <a:latin typeface="Times New Roman" charset="0"/>
                      </a:endParaRPr>
                    </a:p>
                    <a:p>
                      <a:endParaRPr lang="en-US" dirty="0"/>
                    </a:p>
                  </a:txBody>
                  <a:tcPr/>
                </a:tc>
                <a:extLst>
                  <a:ext uri="{0D108BD9-81ED-4DB2-BD59-A6C34878D82A}">
                    <a16:rowId xmlns:a16="http://schemas.microsoft.com/office/drawing/2014/main" xmlns="" val="10002"/>
                  </a:ext>
                </a:extLst>
              </a:tr>
            </a:tbl>
          </a:graphicData>
        </a:graphic>
      </p:graphicFrame>
      <p:sp>
        <p:nvSpPr>
          <p:cNvPr id="5" name="Slide Number Placeholder 5"/>
          <p:cNvSpPr>
            <a:spLocks noGrp="1"/>
          </p:cNvSpPr>
          <p:nvPr>
            <p:ph type="sldNum" sz="quarter" idx="12"/>
          </p:nvPr>
        </p:nvSpPr>
        <p:spPr>
          <a:xfrm>
            <a:off x="6553200" y="6248400"/>
            <a:ext cx="1905000" cy="457200"/>
          </a:xfrm>
        </p:spPr>
        <p:txBody>
          <a:bodyPr/>
          <a:lstStyle/>
          <a:p>
            <a:fld id="{30759D36-A978-8E42-A4DA-2124CCD9F820}" type="slidenum">
              <a:rPr lang="en-US" altLang="en-US"/>
              <a:pPr/>
              <a:t>6</a:t>
            </a:fld>
            <a:endParaRPr lang="en-US" altLang="en-US"/>
          </a:p>
        </p:txBody>
      </p:sp>
      <p:sp>
        <p:nvSpPr>
          <p:cNvPr id="6" name="Rectangle 2"/>
          <p:cNvSpPr txBox="1">
            <a:spLocks noChangeArrowheads="1"/>
          </p:cNvSpPr>
          <p:nvPr/>
        </p:nvSpPr>
        <p:spPr>
          <a:xfrm>
            <a:off x="1295400" y="677863"/>
            <a:ext cx="7772400" cy="131127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ltLang="en-US" sz="4000" dirty="0"/>
          </a:p>
        </p:txBody>
      </p:sp>
    </p:spTree>
    <p:extLst>
      <p:ext uri="{BB962C8B-B14F-4D97-AF65-F5344CB8AC3E}">
        <p14:creationId xmlns:p14="http://schemas.microsoft.com/office/powerpoint/2010/main" val="210173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Who Says “I Did It” - When They </a:t>
            </a:r>
            <a:r>
              <a:rPr lang="en-US" sz="3600" dirty="0" err="1"/>
              <a:t>Didn</a:t>
            </a:r>
            <a:r>
              <a:rPr lang="tr-TR" sz="3600" dirty="0"/>
              <a:t>’t? </a:t>
            </a:r>
            <a:r>
              <a:rPr lang="en-US" dirty="0"/>
              <a:t/>
            </a:r>
            <a:br>
              <a:rPr lang="en-US" dirty="0"/>
            </a:br>
            <a:endParaRPr lang="en-US" dirty="0"/>
          </a:p>
        </p:txBody>
      </p:sp>
      <p:sp>
        <p:nvSpPr>
          <p:cNvPr id="3" name="Content Placeholder 2"/>
          <p:cNvSpPr>
            <a:spLocks noGrp="1"/>
          </p:cNvSpPr>
          <p:nvPr>
            <p:ph idx="1"/>
          </p:nvPr>
        </p:nvSpPr>
        <p:spPr>
          <a:xfrm>
            <a:off x="838200" y="1600200"/>
            <a:ext cx="9677399" cy="4195481"/>
          </a:xfrm>
        </p:spPr>
        <p:txBody>
          <a:bodyPr>
            <a:normAutofit/>
          </a:bodyPr>
          <a:lstStyle/>
          <a:p>
            <a:pPr marL="0" indent="0">
              <a:buNone/>
            </a:pPr>
            <a:r>
              <a:rPr lang="en-US" sz="3600" b="1" dirty="0"/>
              <a:t>The 4 I’s: People at greatest risk</a:t>
            </a:r>
          </a:p>
          <a:p>
            <a:pPr marL="0" indent="0">
              <a:buNone/>
            </a:pPr>
            <a:endParaRPr lang="en-US" sz="3200" dirty="0"/>
          </a:p>
          <a:p>
            <a:r>
              <a:rPr lang="en-US" sz="3200" dirty="0"/>
              <a:t>Immature (Juveniles)</a:t>
            </a:r>
          </a:p>
          <a:p>
            <a:r>
              <a:rPr lang="en-US" sz="3200" dirty="0"/>
              <a:t>Impaired (Developmentally Delayed)</a:t>
            </a:r>
          </a:p>
          <a:p>
            <a:r>
              <a:rPr lang="en-US" sz="3200" dirty="0"/>
              <a:t>Imbalanced (Mentally Ill) </a:t>
            </a:r>
          </a:p>
          <a:p>
            <a:r>
              <a:rPr lang="en-US" sz="3200" dirty="0"/>
              <a:t>Impressionable (</a:t>
            </a:r>
            <a:r>
              <a:rPr lang="en-US" sz="3200" dirty="0" err="1"/>
              <a:t>Sheeple</a:t>
            </a:r>
            <a:r>
              <a:rPr lang="en-US" sz="3200" dirty="0"/>
              <a:t>)</a:t>
            </a:r>
          </a:p>
          <a:p>
            <a:endParaRPr lang="en-US" dirty="0"/>
          </a:p>
          <a:p>
            <a:endParaRPr lang="en-US" dirty="0"/>
          </a:p>
        </p:txBody>
      </p:sp>
    </p:spTree>
    <p:extLst>
      <p:ext uri="{BB962C8B-B14F-4D97-AF65-F5344CB8AC3E}">
        <p14:creationId xmlns:p14="http://schemas.microsoft.com/office/powerpoint/2010/main" val="69972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r>
              <a:rPr lang="en-US" dirty="0"/>
              <a:t>Six Types of False Confessions</a:t>
            </a:r>
          </a:p>
        </p:txBody>
      </p:sp>
      <p:sp>
        <p:nvSpPr>
          <p:cNvPr id="3" name="Content Placeholder 2"/>
          <p:cNvSpPr>
            <a:spLocks noGrp="1"/>
          </p:cNvSpPr>
          <p:nvPr>
            <p:ph idx="1"/>
          </p:nvPr>
        </p:nvSpPr>
        <p:spPr>
          <a:xfrm>
            <a:off x="1104293" y="1600200"/>
            <a:ext cx="8946541" cy="4543425"/>
          </a:xfrm>
        </p:spPr>
        <p:txBody>
          <a:bodyPr>
            <a:normAutofit/>
          </a:bodyPr>
          <a:lstStyle/>
          <a:p>
            <a:pPr marL="0" indent="0">
              <a:buNone/>
            </a:pPr>
            <a:r>
              <a:rPr lang="en-US" altLang="en-US" dirty="0"/>
              <a:t>1. Voluntary false confession</a:t>
            </a:r>
          </a:p>
          <a:p>
            <a:pPr marL="857250" lvl="2" indent="0">
              <a:buNone/>
            </a:pPr>
            <a:r>
              <a:rPr lang="en-US" altLang="en-US" sz="1800" dirty="0"/>
              <a:t>1. 	Reasons: Notoriety, Protect someone, Need for </a:t>
            </a:r>
            <a:r>
              <a:rPr lang="en-US" altLang="en-US" sz="1800" dirty="0" err="1"/>
              <a:t>punishement</a:t>
            </a:r>
            <a:endParaRPr lang="en-US" altLang="en-US" sz="1800" dirty="0"/>
          </a:p>
          <a:p>
            <a:pPr marL="0" indent="0">
              <a:buNone/>
            </a:pPr>
            <a:r>
              <a:rPr lang="en-US" altLang="en-US" dirty="0"/>
              <a:t>2. Coerced compliant false confession</a:t>
            </a:r>
          </a:p>
          <a:p>
            <a:pPr marL="1200150" lvl="2" indent="-342900">
              <a:buAutoNum type="arabicPeriod"/>
            </a:pPr>
            <a:r>
              <a:rPr lang="en-US" altLang="en-US" sz="1800" dirty="0"/>
              <a:t>Reasons: Solicited via interrogation tactics and desire to stop the questioning, thought of going home or perception of less punishment</a:t>
            </a:r>
          </a:p>
          <a:p>
            <a:pPr marL="0" indent="0">
              <a:buNone/>
            </a:pPr>
            <a:r>
              <a:rPr lang="en-US" altLang="en-US" dirty="0"/>
              <a:t>3. Retracted confession</a:t>
            </a:r>
          </a:p>
          <a:p>
            <a:pPr marL="857250" lvl="2" indent="0">
              <a:buNone/>
            </a:pPr>
            <a:r>
              <a:rPr lang="en-US" altLang="en-US" sz="1800" dirty="0"/>
              <a:t>1. 	Reasons: Once out of interrogation setting the fact that the 				confession was false emerges</a:t>
            </a:r>
          </a:p>
          <a:p>
            <a:pPr marL="0" indent="0">
              <a:buNone/>
            </a:pPr>
            <a:endParaRPr lang="en-US" altLang="en-US" sz="1800" dirty="0"/>
          </a:p>
        </p:txBody>
      </p:sp>
    </p:spTree>
    <p:extLst>
      <p:ext uri="{BB962C8B-B14F-4D97-AF65-F5344CB8AC3E}">
        <p14:creationId xmlns:p14="http://schemas.microsoft.com/office/powerpoint/2010/main" val="3259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r>
              <a:rPr lang="en-US" dirty="0"/>
              <a:t>Six Types of False Confessions</a:t>
            </a:r>
          </a:p>
        </p:txBody>
      </p:sp>
      <p:sp>
        <p:nvSpPr>
          <p:cNvPr id="3" name="Content Placeholder 2"/>
          <p:cNvSpPr>
            <a:spLocks noGrp="1"/>
          </p:cNvSpPr>
          <p:nvPr>
            <p:ph idx="1"/>
          </p:nvPr>
        </p:nvSpPr>
        <p:spPr>
          <a:xfrm>
            <a:off x="1094768" y="1524000"/>
            <a:ext cx="8946541" cy="4772025"/>
          </a:xfrm>
        </p:spPr>
        <p:txBody>
          <a:bodyPr>
            <a:normAutofit/>
          </a:bodyPr>
          <a:lstStyle/>
          <a:p>
            <a:pPr marL="0" indent="0">
              <a:buNone/>
            </a:pPr>
            <a:r>
              <a:rPr lang="en-US" altLang="en-US" dirty="0"/>
              <a:t>4. 	Coerced internalized false confession</a:t>
            </a:r>
          </a:p>
          <a:p>
            <a:pPr marL="857250" lvl="2" indent="0">
              <a:buNone/>
            </a:pPr>
            <a:r>
              <a:rPr lang="en-US" altLang="en-US" sz="1800" dirty="0"/>
              <a:t>1. 	Reasons: Attained via an impressionable subject’s internalization 			of crime due to Reid techniques (lying about evidence witnesses 			etc.), and often accompanied by the subject’s memory lapse 			due to drug or alcohol use.</a:t>
            </a:r>
          </a:p>
          <a:p>
            <a:pPr marL="0" indent="0">
              <a:buNone/>
            </a:pPr>
            <a:r>
              <a:rPr lang="en-US" altLang="en-US" dirty="0"/>
              <a:t>5. 	Coerced reactive false </a:t>
            </a:r>
            <a:r>
              <a:rPr lang="en-US" altLang="en-US" dirty="0" err="1"/>
              <a:t>fonfession</a:t>
            </a:r>
            <a:endParaRPr lang="en-US" altLang="en-US" dirty="0"/>
          </a:p>
          <a:p>
            <a:pPr marL="857250" lvl="2" indent="0">
              <a:buNone/>
            </a:pPr>
            <a:r>
              <a:rPr lang="en-US" altLang="en-US" sz="1800" dirty="0"/>
              <a:t>1. 	Reasons: Third party pressure to confess (i.e. gang member or 				abusive spouse)</a:t>
            </a:r>
          </a:p>
          <a:p>
            <a:pPr marL="0" indent="0">
              <a:buNone/>
            </a:pPr>
            <a:r>
              <a:rPr lang="en-US" altLang="en-US" dirty="0"/>
              <a:t>6. 	Coerced substituted false confession</a:t>
            </a:r>
          </a:p>
          <a:p>
            <a:pPr marL="800100" lvl="2" indent="0">
              <a:buNone/>
            </a:pPr>
            <a:r>
              <a:rPr lang="en-US" altLang="en-US" sz="1800" dirty="0"/>
              <a:t>1. 	Reasons: Subject has committed a number of similar crimes (i.e. 			GTA) and can</a:t>
            </a:r>
            <a:r>
              <a:rPr lang="fr-FR" altLang="en-US" sz="1800" dirty="0"/>
              <a:t>’</a:t>
            </a:r>
            <a:r>
              <a:rPr lang="en-US" altLang="en-US" sz="1800" dirty="0"/>
              <a:t>t’ remember all of his crimes – so agrees to similar 			crimes added by the police.</a:t>
            </a:r>
            <a:endParaRPr lang="en-US" dirty="0"/>
          </a:p>
          <a:p>
            <a:endParaRPr lang="en-US" altLang="en-US" dirty="0"/>
          </a:p>
          <a:p>
            <a:endParaRPr lang="en-US" dirty="0"/>
          </a:p>
        </p:txBody>
      </p:sp>
    </p:spTree>
    <p:extLst>
      <p:ext uri="{BB962C8B-B14F-4D97-AF65-F5344CB8AC3E}">
        <p14:creationId xmlns:p14="http://schemas.microsoft.com/office/powerpoint/2010/main" val="1849802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Ion_16x9</Template>
  <TotalTime>6204</TotalTime>
  <Words>1362</Words>
  <Application>Microsoft Macintosh PowerPoint</Application>
  <PresentationFormat>Widescreen</PresentationFormat>
  <Paragraphs>199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Century Gothic</vt:lpstr>
      <vt:lpstr>Corbel</vt:lpstr>
      <vt:lpstr>Wingdings 3</vt:lpstr>
      <vt:lpstr>Arial</vt:lpstr>
      <vt:lpstr>Times New Roman</vt:lpstr>
      <vt:lpstr>Wingdings</vt:lpstr>
      <vt:lpstr>Ion</vt:lpstr>
      <vt:lpstr>False Confessions</vt:lpstr>
      <vt:lpstr>“If a person is innocent of a crime, then he is not a suspect”</vt:lpstr>
      <vt:lpstr>Unjust Justice – Exonerations in US</vt:lpstr>
      <vt:lpstr>Unjust Justice – Exonerations in Texas</vt:lpstr>
      <vt:lpstr>Exonerations: False Confessions</vt:lpstr>
      <vt:lpstr>Consequences of False Confessions</vt:lpstr>
      <vt:lpstr>Who Says “I Did It” - When They Didn’t?  </vt:lpstr>
      <vt:lpstr>Six Types of False Confessions</vt:lpstr>
      <vt:lpstr>Six Types of False Confessions</vt:lpstr>
      <vt:lpstr>Pathways to False Confessions</vt:lpstr>
      <vt:lpstr>The Reid Technique Pathway to False Confessions</vt:lpstr>
      <vt:lpstr>The Reid Technique Pathway to False Confessions</vt:lpstr>
      <vt:lpstr>When Do False Confessions Occur? </vt:lpstr>
      <vt:lpstr>When To Call An Expert</vt:lpstr>
      <vt:lpstr>The Expert’s Task</vt:lpstr>
      <vt:lpstr>The Expert’s Task: Three Main Referral Questions</vt:lpstr>
      <vt:lpstr>Pathways to Asking the Referral Question (AKA The Smell Test)</vt:lpstr>
      <vt:lpstr>The Expert’s Task: Review Multiple Sources of Info </vt:lpstr>
      <vt:lpstr>The Expert’s Task: Interview the Defendant </vt:lpstr>
      <vt:lpstr>The Expert’s Task: Convey a Verbal Report </vt:lpstr>
      <vt:lpstr>The Expert’s Task: Prepare a Written Psychological Evaluation</vt:lpstr>
      <vt:lpstr>The Expert’s Task: Testify </vt:lpstr>
      <vt:lpstr>Resources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Davidson</dc:creator>
  <cp:lastModifiedBy>James Davidson</cp:lastModifiedBy>
  <cp:revision>86</cp:revision>
  <dcterms:created xsi:type="dcterms:W3CDTF">2016-01-26T22:49:12Z</dcterms:created>
  <dcterms:modified xsi:type="dcterms:W3CDTF">2016-03-18T03:34:32Z</dcterms:modified>
</cp:coreProperties>
</file>